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8" r:id="rId5"/>
    <p:sldId id="264" r:id="rId6"/>
    <p:sldId id="257" r:id="rId7"/>
    <p:sldId id="262" r:id="rId8"/>
    <p:sldId id="260" r:id="rId9"/>
    <p:sldId id="261" r:id="rId10"/>
    <p:sldId id="263" r:id="rId11"/>
    <p:sldId id="265" r:id="rId12"/>
    <p:sldId id="276" r:id="rId13"/>
    <p:sldId id="275" r:id="rId14"/>
    <p:sldId id="278" r:id="rId15"/>
    <p:sldId id="266" r:id="rId16"/>
    <p:sldId id="280" r:id="rId17"/>
    <p:sldId id="282"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825131-78A5-5C4A-B113-243EF48F5740}">
          <p14:sldIdLst>
            <p14:sldId id="256"/>
            <p14:sldId id="258"/>
            <p14:sldId id="259"/>
            <p14:sldId id="268"/>
            <p14:sldId id="264"/>
            <p14:sldId id="257"/>
            <p14:sldId id="262"/>
            <p14:sldId id="260"/>
            <p14:sldId id="261"/>
            <p14:sldId id="263"/>
            <p14:sldId id="265"/>
            <p14:sldId id="276"/>
            <p14:sldId id="275"/>
            <p14:sldId id="278"/>
            <p14:sldId id="266"/>
            <p14:sldId id="280"/>
            <p14:sldId id="282"/>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4624"/>
  </p:normalViewPr>
  <p:slideViewPr>
    <p:cSldViewPr snapToGrid="0" snapToObjects="1">
      <p:cViewPr>
        <p:scale>
          <a:sx n="70" d="100"/>
          <a:sy n="70" d="100"/>
        </p:scale>
        <p:origin x="5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F883E8-B3A7-4991-97D6-1CFB8F807D7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2F9FB9-B65A-415E-A2E3-09283FA61EB8}">
      <dgm:prSet custT="1"/>
      <dgm:spPr/>
      <dgm:t>
        <a:bodyPr/>
        <a:lstStyle/>
        <a:p>
          <a:pPr>
            <a:lnSpc>
              <a:spcPct val="100000"/>
            </a:lnSpc>
            <a:defRPr cap="all"/>
          </a:pPr>
          <a:r>
            <a:rPr lang="en-US" sz="1600" dirty="0"/>
            <a:t>macro Review to understand primary variables influencing price &amp; Initial training analyses</a:t>
          </a:r>
        </a:p>
      </dgm:t>
    </dgm:pt>
    <dgm:pt modelId="{F49BE8F7-C99B-4777-A71F-57C6D3B500C1}" type="parTrans" cxnId="{84268718-99E7-45BE-A4D7-BEAE854EB643}">
      <dgm:prSet/>
      <dgm:spPr/>
      <dgm:t>
        <a:bodyPr/>
        <a:lstStyle/>
        <a:p>
          <a:endParaRPr lang="en-US"/>
        </a:p>
      </dgm:t>
    </dgm:pt>
    <dgm:pt modelId="{67D26ADC-BA45-4EE4-A2CF-2BEDF0157427}" type="sibTrans" cxnId="{84268718-99E7-45BE-A4D7-BEAE854EB643}">
      <dgm:prSet/>
      <dgm:spPr/>
      <dgm:t>
        <a:bodyPr/>
        <a:lstStyle/>
        <a:p>
          <a:endParaRPr lang="en-US"/>
        </a:p>
      </dgm:t>
    </dgm:pt>
    <dgm:pt modelId="{E3ED1ED0-5E8A-4B9F-9D93-03CD2464E8B2}">
      <dgm:prSet custT="1"/>
      <dgm:spPr/>
      <dgm:t>
        <a:bodyPr/>
        <a:lstStyle/>
        <a:p>
          <a:pPr>
            <a:lnSpc>
              <a:spcPct val="100000"/>
            </a:lnSpc>
            <a:defRPr cap="all"/>
          </a:pPr>
          <a:r>
            <a:rPr lang="en-US" sz="1600" dirty="0"/>
            <a:t>Reduced the data-set &amp; focused on listings to determine best training model,  for the dataset</a:t>
          </a:r>
        </a:p>
      </dgm:t>
    </dgm:pt>
    <dgm:pt modelId="{A9D2A898-5358-4135-BD0E-C253CAC610CF}" type="parTrans" cxnId="{AD7870BC-445F-46B8-B343-9F972DC0A785}">
      <dgm:prSet/>
      <dgm:spPr/>
      <dgm:t>
        <a:bodyPr/>
        <a:lstStyle/>
        <a:p>
          <a:endParaRPr lang="en-US"/>
        </a:p>
      </dgm:t>
    </dgm:pt>
    <dgm:pt modelId="{A3CC9CA9-73DF-4268-8850-B87F0AA06154}" type="sibTrans" cxnId="{AD7870BC-445F-46B8-B343-9F972DC0A785}">
      <dgm:prSet/>
      <dgm:spPr/>
      <dgm:t>
        <a:bodyPr/>
        <a:lstStyle/>
        <a:p>
          <a:endParaRPr lang="en-US"/>
        </a:p>
      </dgm:t>
    </dgm:pt>
    <dgm:pt modelId="{CB682456-EC62-45DA-949A-2782B2BE6A36}">
      <dgm:prSet custT="1"/>
      <dgm:spPr/>
      <dgm:t>
        <a:bodyPr/>
        <a:lstStyle/>
        <a:p>
          <a:pPr>
            <a:lnSpc>
              <a:spcPct val="100000"/>
            </a:lnSpc>
            <a:defRPr cap="all"/>
          </a:pPr>
          <a:r>
            <a:rPr lang="en-US" sz="1600" dirty="0"/>
            <a:t>Analyzed reviews and created sentiment analysis </a:t>
          </a:r>
        </a:p>
      </dgm:t>
    </dgm:pt>
    <dgm:pt modelId="{AA42E7C2-4F7B-405E-876C-F1C4CC013634}" type="parTrans" cxnId="{30B43DF1-72E7-41D9-9379-3DEF119E3763}">
      <dgm:prSet/>
      <dgm:spPr/>
      <dgm:t>
        <a:bodyPr/>
        <a:lstStyle/>
        <a:p>
          <a:endParaRPr lang="en-US"/>
        </a:p>
      </dgm:t>
    </dgm:pt>
    <dgm:pt modelId="{DFB4E339-2F2D-41C6-9D48-CC000E0E9B3D}" type="sibTrans" cxnId="{30B43DF1-72E7-41D9-9379-3DEF119E3763}">
      <dgm:prSet/>
      <dgm:spPr/>
      <dgm:t>
        <a:bodyPr/>
        <a:lstStyle/>
        <a:p>
          <a:endParaRPr lang="en-US"/>
        </a:p>
      </dgm:t>
    </dgm:pt>
    <dgm:pt modelId="{E00CED17-1BD1-4F4E-AACF-9EA511BFDB07}">
      <dgm:prSet custT="1"/>
      <dgm:spPr/>
      <dgm:t>
        <a:bodyPr/>
        <a:lstStyle/>
        <a:p>
          <a:pPr>
            <a:lnSpc>
              <a:spcPct val="100000"/>
            </a:lnSpc>
            <a:defRPr cap="all"/>
          </a:pPr>
          <a:r>
            <a:rPr lang="en-US" sz="1600" dirty="0"/>
            <a:t>Used summary data from Airbnb to preview data FROM TABLEAU</a:t>
          </a:r>
        </a:p>
      </dgm:t>
    </dgm:pt>
    <dgm:pt modelId="{2FEE1410-4D36-1944-9555-466FEE92EC8F}" type="parTrans" cxnId="{F3A280B1-2553-A04E-9756-D53E94F789EF}">
      <dgm:prSet/>
      <dgm:spPr/>
      <dgm:t>
        <a:bodyPr/>
        <a:lstStyle/>
        <a:p>
          <a:endParaRPr lang="en-US"/>
        </a:p>
      </dgm:t>
    </dgm:pt>
    <dgm:pt modelId="{EBD47DBA-0C96-B34E-9642-FF7D0D84B60C}" type="sibTrans" cxnId="{F3A280B1-2553-A04E-9756-D53E94F789EF}">
      <dgm:prSet/>
      <dgm:spPr/>
      <dgm:t>
        <a:bodyPr/>
        <a:lstStyle/>
        <a:p>
          <a:endParaRPr lang="en-US"/>
        </a:p>
      </dgm:t>
    </dgm:pt>
    <dgm:pt modelId="{64F92353-850B-4BD8-8B41-8B94DA04E577}" type="pres">
      <dgm:prSet presAssocID="{61F883E8-B3A7-4991-97D6-1CFB8F807D7D}" presName="root" presStyleCnt="0">
        <dgm:presLayoutVars>
          <dgm:dir/>
          <dgm:resizeHandles val="exact"/>
        </dgm:presLayoutVars>
      </dgm:prSet>
      <dgm:spPr/>
    </dgm:pt>
    <dgm:pt modelId="{EC8A1793-625D-F149-8620-2DFCCFDE8B41}" type="pres">
      <dgm:prSet presAssocID="{E00CED17-1BD1-4F4E-AACF-9EA511BFDB07}" presName="compNode" presStyleCnt="0"/>
      <dgm:spPr/>
    </dgm:pt>
    <dgm:pt modelId="{4F493CA5-4321-694B-8439-260362098CFD}" type="pres">
      <dgm:prSet presAssocID="{E00CED17-1BD1-4F4E-AACF-9EA511BFDB07}" presName="iconBgRect" presStyleLbl="bgShp" presStyleIdx="0" presStyleCnt="4"/>
      <dgm:spPr/>
    </dgm:pt>
    <dgm:pt modelId="{8BE1048B-DEF5-C74B-9D63-909C32FE88D1}" type="pres">
      <dgm:prSet presAssocID="{E00CED17-1BD1-4F4E-AACF-9EA511BFDB07}" presName="iconRect" presStyleLbl="node1" presStyleIdx="0" presStyleCnt="4" custScaleX="118259" custScaleY="94141"/>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7000" b="-17000"/>
          </a:stretch>
        </a:blipFill>
      </dgm:spPr>
      <dgm:extLst>
        <a:ext uri="{E40237B7-FDA0-4F09-8148-C483321AD2D9}">
          <dgm14:cNvPr xmlns:dgm14="http://schemas.microsoft.com/office/drawing/2010/diagram" id="0" name="" descr="Zoom in"/>
        </a:ext>
      </dgm:extLst>
    </dgm:pt>
    <dgm:pt modelId="{EF436F0E-19FC-6A4C-AFAF-34A244B58E5F}" type="pres">
      <dgm:prSet presAssocID="{E00CED17-1BD1-4F4E-AACF-9EA511BFDB07}" presName="spaceRect" presStyleCnt="0"/>
      <dgm:spPr/>
    </dgm:pt>
    <dgm:pt modelId="{783611AC-A997-794E-B750-CCC64B77861F}" type="pres">
      <dgm:prSet presAssocID="{E00CED17-1BD1-4F4E-AACF-9EA511BFDB07}" presName="textRect" presStyleLbl="revTx" presStyleIdx="0" presStyleCnt="4">
        <dgm:presLayoutVars>
          <dgm:chMax val="1"/>
          <dgm:chPref val="1"/>
        </dgm:presLayoutVars>
      </dgm:prSet>
      <dgm:spPr/>
    </dgm:pt>
    <dgm:pt modelId="{B77A420D-5F49-BE4A-94BE-4FEA5A691241}" type="pres">
      <dgm:prSet presAssocID="{EBD47DBA-0C96-B34E-9642-FF7D0D84B60C}" presName="sibTrans" presStyleCnt="0"/>
      <dgm:spPr/>
    </dgm:pt>
    <dgm:pt modelId="{933568DB-1DB1-47CD-BE7C-562A53CC9369}" type="pres">
      <dgm:prSet presAssocID="{942F9FB9-B65A-415E-A2E3-09283FA61EB8}" presName="compNode" presStyleCnt="0"/>
      <dgm:spPr/>
    </dgm:pt>
    <dgm:pt modelId="{BECC577F-AF07-4351-8A2D-769A2A5D5DBE}" type="pres">
      <dgm:prSet presAssocID="{942F9FB9-B65A-415E-A2E3-09283FA61EB8}" presName="iconBgRect" presStyleLbl="bgShp" presStyleIdx="1" presStyleCnt="4"/>
      <dgm:spPr/>
    </dgm:pt>
    <dgm:pt modelId="{121D515A-5C17-4857-98A5-08D516C3DE33}" type="pres">
      <dgm:prSet presAssocID="{942F9FB9-B65A-415E-A2E3-09283FA61EB8}" presName="iconRect" presStyleLbl="node1" presStyleIdx="1" presStyleCnt="4" custAng="0" custFlipHor="0" custScaleX="129454" custScaleY="171606" custLinFactNeighborX="1904" custLinFactNeighborY="-234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6000" r="-16000"/>
          </a:stretch>
        </a:blipFill>
        <a:ln>
          <a:noFill/>
        </a:ln>
      </dgm:spPr>
      <dgm:extLst>
        <a:ext uri="{E40237B7-FDA0-4F09-8148-C483321AD2D9}">
          <dgm14:cNvPr xmlns:dgm14="http://schemas.microsoft.com/office/drawing/2010/diagram" id="0" name="" descr="Sleep"/>
        </a:ext>
      </dgm:extLst>
    </dgm:pt>
    <dgm:pt modelId="{4C67EC09-AD81-4DE9-A009-4045EE140609}" type="pres">
      <dgm:prSet presAssocID="{942F9FB9-B65A-415E-A2E3-09283FA61EB8}" presName="spaceRect" presStyleCnt="0"/>
      <dgm:spPr/>
    </dgm:pt>
    <dgm:pt modelId="{FF823FFA-4673-42D8-B961-4B5479E38862}" type="pres">
      <dgm:prSet presAssocID="{942F9FB9-B65A-415E-A2E3-09283FA61EB8}" presName="textRect" presStyleLbl="revTx" presStyleIdx="1" presStyleCnt="4">
        <dgm:presLayoutVars>
          <dgm:chMax val="1"/>
          <dgm:chPref val="1"/>
        </dgm:presLayoutVars>
      </dgm:prSet>
      <dgm:spPr/>
    </dgm:pt>
    <dgm:pt modelId="{797240C6-4D7A-4FC3-9EEF-CBBD1FA54641}" type="pres">
      <dgm:prSet presAssocID="{67D26ADC-BA45-4EE4-A2CF-2BEDF0157427}" presName="sibTrans" presStyleCnt="0"/>
      <dgm:spPr/>
    </dgm:pt>
    <dgm:pt modelId="{42974EA4-1203-468A-AF75-747DE19F98AB}" type="pres">
      <dgm:prSet presAssocID="{E3ED1ED0-5E8A-4B9F-9D93-03CD2464E8B2}" presName="compNode" presStyleCnt="0"/>
      <dgm:spPr/>
    </dgm:pt>
    <dgm:pt modelId="{28858A0A-C1C6-427B-8E6C-762733085D1B}" type="pres">
      <dgm:prSet presAssocID="{E3ED1ED0-5E8A-4B9F-9D93-03CD2464E8B2}" presName="iconBgRect" presStyleLbl="bgShp" presStyleIdx="2" presStyleCnt="4"/>
      <dgm:spPr/>
    </dgm:pt>
    <dgm:pt modelId="{0A37624A-7644-43E4-9657-072499A87AFD}" type="pres">
      <dgm:prSet presAssocID="{E3ED1ED0-5E8A-4B9F-9D93-03CD2464E8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7D83BA5E-CA55-421C-8F91-7D8CEDA45AB6}" type="pres">
      <dgm:prSet presAssocID="{E3ED1ED0-5E8A-4B9F-9D93-03CD2464E8B2}" presName="spaceRect" presStyleCnt="0"/>
      <dgm:spPr/>
    </dgm:pt>
    <dgm:pt modelId="{A3387D7E-3765-413B-91FF-ABA7C3140DB6}" type="pres">
      <dgm:prSet presAssocID="{E3ED1ED0-5E8A-4B9F-9D93-03CD2464E8B2}" presName="textRect" presStyleLbl="revTx" presStyleIdx="2" presStyleCnt="4">
        <dgm:presLayoutVars>
          <dgm:chMax val="1"/>
          <dgm:chPref val="1"/>
        </dgm:presLayoutVars>
      </dgm:prSet>
      <dgm:spPr/>
    </dgm:pt>
    <dgm:pt modelId="{626BAFBB-0D43-4D07-A82F-1E3BF2AF2FF3}" type="pres">
      <dgm:prSet presAssocID="{A3CC9CA9-73DF-4268-8850-B87F0AA06154}" presName="sibTrans" presStyleCnt="0"/>
      <dgm:spPr/>
    </dgm:pt>
    <dgm:pt modelId="{C06CC23A-4442-4288-A828-D1F16B50EBE5}" type="pres">
      <dgm:prSet presAssocID="{CB682456-EC62-45DA-949A-2782B2BE6A36}" presName="compNode" presStyleCnt="0"/>
      <dgm:spPr/>
    </dgm:pt>
    <dgm:pt modelId="{27A28D0C-1040-4FD2-AFA3-26C326D2B1B5}" type="pres">
      <dgm:prSet presAssocID="{CB682456-EC62-45DA-949A-2782B2BE6A36}" presName="iconBgRect" presStyleLbl="bgShp" presStyleIdx="3" presStyleCnt="4"/>
      <dgm:spPr/>
    </dgm:pt>
    <dgm:pt modelId="{72A2C20E-004F-46F2-B911-CDD2AC7E021B}" type="pres">
      <dgm:prSet presAssocID="{CB682456-EC62-45DA-949A-2782B2BE6A3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5A402D5-86F1-4E7D-91D1-F18CDDEDA1E3}" type="pres">
      <dgm:prSet presAssocID="{CB682456-EC62-45DA-949A-2782B2BE6A36}" presName="spaceRect" presStyleCnt="0"/>
      <dgm:spPr/>
    </dgm:pt>
    <dgm:pt modelId="{DAA774A3-E13E-4871-8146-9FCC9E52BCA2}" type="pres">
      <dgm:prSet presAssocID="{CB682456-EC62-45DA-949A-2782B2BE6A36}" presName="textRect" presStyleLbl="revTx" presStyleIdx="3" presStyleCnt="4">
        <dgm:presLayoutVars>
          <dgm:chMax val="1"/>
          <dgm:chPref val="1"/>
        </dgm:presLayoutVars>
      </dgm:prSet>
      <dgm:spPr/>
    </dgm:pt>
  </dgm:ptLst>
  <dgm:cxnLst>
    <dgm:cxn modelId="{84268718-99E7-45BE-A4D7-BEAE854EB643}" srcId="{61F883E8-B3A7-4991-97D6-1CFB8F807D7D}" destId="{942F9FB9-B65A-415E-A2E3-09283FA61EB8}" srcOrd="1" destOrd="0" parTransId="{F49BE8F7-C99B-4777-A71F-57C6D3B500C1}" sibTransId="{67D26ADC-BA45-4EE4-A2CF-2BEDF0157427}"/>
    <dgm:cxn modelId="{E8BDF25D-9277-2F4A-8592-5CB6E68405F1}" type="presOf" srcId="{CB682456-EC62-45DA-949A-2782B2BE6A36}" destId="{DAA774A3-E13E-4871-8146-9FCC9E52BCA2}" srcOrd="0" destOrd="0" presId="urn:microsoft.com/office/officeart/2018/5/layout/IconCircleLabelList"/>
    <dgm:cxn modelId="{ED74C167-643B-9648-B7A7-875BDC6A39F9}" type="presOf" srcId="{E3ED1ED0-5E8A-4B9F-9D93-03CD2464E8B2}" destId="{A3387D7E-3765-413B-91FF-ABA7C3140DB6}" srcOrd="0" destOrd="0" presId="urn:microsoft.com/office/officeart/2018/5/layout/IconCircleLabelList"/>
    <dgm:cxn modelId="{CD8E9189-C5F9-694D-9586-3976F7D2D0D8}" type="presOf" srcId="{E00CED17-1BD1-4F4E-AACF-9EA511BFDB07}" destId="{783611AC-A997-794E-B750-CCC64B77861F}" srcOrd="0" destOrd="0" presId="urn:microsoft.com/office/officeart/2018/5/layout/IconCircleLabelList"/>
    <dgm:cxn modelId="{CBD7EDAD-6225-9641-82EF-326FA9C5D07F}" type="presOf" srcId="{942F9FB9-B65A-415E-A2E3-09283FA61EB8}" destId="{FF823FFA-4673-42D8-B961-4B5479E38862}" srcOrd="0" destOrd="0" presId="urn:microsoft.com/office/officeart/2018/5/layout/IconCircleLabelList"/>
    <dgm:cxn modelId="{F3A280B1-2553-A04E-9756-D53E94F789EF}" srcId="{61F883E8-B3A7-4991-97D6-1CFB8F807D7D}" destId="{E00CED17-1BD1-4F4E-AACF-9EA511BFDB07}" srcOrd="0" destOrd="0" parTransId="{2FEE1410-4D36-1944-9555-466FEE92EC8F}" sibTransId="{EBD47DBA-0C96-B34E-9642-FF7D0D84B60C}"/>
    <dgm:cxn modelId="{D5115BB5-0CD1-421D-9C4E-6FCD712085BA}" type="presOf" srcId="{61F883E8-B3A7-4991-97D6-1CFB8F807D7D}" destId="{64F92353-850B-4BD8-8B41-8B94DA04E577}" srcOrd="0" destOrd="0" presId="urn:microsoft.com/office/officeart/2018/5/layout/IconCircleLabelList"/>
    <dgm:cxn modelId="{AD7870BC-445F-46B8-B343-9F972DC0A785}" srcId="{61F883E8-B3A7-4991-97D6-1CFB8F807D7D}" destId="{E3ED1ED0-5E8A-4B9F-9D93-03CD2464E8B2}" srcOrd="2" destOrd="0" parTransId="{A9D2A898-5358-4135-BD0E-C253CAC610CF}" sibTransId="{A3CC9CA9-73DF-4268-8850-B87F0AA06154}"/>
    <dgm:cxn modelId="{30B43DF1-72E7-41D9-9379-3DEF119E3763}" srcId="{61F883E8-B3A7-4991-97D6-1CFB8F807D7D}" destId="{CB682456-EC62-45DA-949A-2782B2BE6A36}" srcOrd="3" destOrd="0" parTransId="{AA42E7C2-4F7B-405E-876C-F1C4CC013634}" sibTransId="{DFB4E339-2F2D-41C6-9D48-CC000E0E9B3D}"/>
    <dgm:cxn modelId="{D460AA35-042E-214A-8BAE-7C501F9DA4E0}" type="presParOf" srcId="{64F92353-850B-4BD8-8B41-8B94DA04E577}" destId="{EC8A1793-625D-F149-8620-2DFCCFDE8B41}" srcOrd="0" destOrd="0" presId="urn:microsoft.com/office/officeart/2018/5/layout/IconCircleLabelList"/>
    <dgm:cxn modelId="{BAF0CC8E-CCAC-6945-A023-F12D9C02F048}" type="presParOf" srcId="{EC8A1793-625D-F149-8620-2DFCCFDE8B41}" destId="{4F493CA5-4321-694B-8439-260362098CFD}" srcOrd="0" destOrd="0" presId="urn:microsoft.com/office/officeart/2018/5/layout/IconCircleLabelList"/>
    <dgm:cxn modelId="{864581A7-C55C-7048-AA81-19747F25C351}" type="presParOf" srcId="{EC8A1793-625D-F149-8620-2DFCCFDE8B41}" destId="{8BE1048B-DEF5-C74B-9D63-909C32FE88D1}" srcOrd="1" destOrd="0" presId="urn:microsoft.com/office/officeart/2018/5/layout/IconCircleLabelList"/>
    <dgm:cxn modelId="{6276524F-B624-0C49-951A-503002E0ED73}" type="presParOf" srcId="{EC8A1793-625D-F149-8620-2DFCCFDE8B41}" destId="{EF436F0E-19FC-6A4C-AFAF-34A244B58E5F}" srcOrd="2" destOrd="0" presId="urn:microsoft.com/office/officeart/2018/5/layout/IconCircleLabelList"/>
    <dgm:cxn modelId="{6FC0AED1-F798-B04E-B11B-6134F1A71D7E}" type="presParOf" srcId="{EC8A1793-625D-F149-8620-2DFCCFDE8B41}" destId="{783611AC-A997-794E-B750-CCC64B77861F}" srcOrd="3" destOrd="0" presId="urn:microsoft.com/office/officeart/2018/5/layout/IconCircleLabelList"/>
    <dgm:cxn modelId="{B3B996E2-3D4F-154F-9EBB-96AD1F2C3097}" type="presParOf" srcId="{64F92353-850B-4BD8-8B41-8B94DA04E577}" destId="{B77A420D-5F49-BE4A-94BE-4FEA5A691241}" srcOrd="1" destOrd="0" presId="urn:microsoft.com/office/officeart/2018/5/layout/IconCircleLabelList"/>
    <dgm:cxn modelId="{FE490393-90D3-354C-8A6D-117F47A99C65}" type="presParOf" srcId="{64F92353-850B-4BD8-8B41-8B94DA04E577}" destId="{933568DB-1DB1-47CD-BE7C-562A53CC9369}" srcOrd="2" destOrd="0" presId="urn:microsoft.com/office/officeart/2018/5/layout/IconCircleLabelList"/>
    <dgm:cxn modelId="{3224A491-FA09-4B43-A139-D55A2C4ED38E}" type="presParOf" srcId="{933568DB-1DB1-47CD-BE7C-562A53CC9369}" destId="{BECC577F-AF07-4351-8A2D-769A2A5D5DBE}" srcOrd="0" destOrd="0" presId="urn:microsoft.com/office/officeart/2018/5/layout/IconCircleLabelList"/>
    <dgm:cxn modelId="{6EA01325-E1EA-8F4C-894C-E404C87074B8}" type="presParOf" srcId="{933568DB-1DB1-47CD-BE7C-562A53CC9369}" destId="{121D515A-5C17-4857-98A5-08D516C3DE33}" srcOrd="1" destOrd="0" presId="urn:microsoft.com/office/officeart/2018/5/layout/IconCircleLabelList"/>
    <dgm:cxn modelId="{62C5BB6A-E2CF-3A47-BCFC-45BEE2CD5EFF}" type="presParOf" srcId="{933568DB-1DB1-47CD-BE7C-562A53CC9369}" destId="{4C67EC09-AD81-4DE9-A009-4045EE140609}" srcOrd="2" destOrd="0" presId="urn:microsoft.com/office/officeart/2018/5/layout/IconCircleLabelList"/>
    <dgm:cxn modelId="{7A97AC42-4DC6-C849-A764-0C5BDF08C30A}" type="presParOf" srcId="{933568DB-1DB1-47CD-BE7C-562A53CC9369}" destId="{FF823FFA-4673-42D8-B961-4B5479E38862}" srcOrd="3" destOrd="0" presId="urn:microsoft.com/office/officeart/2018/5/layout/IconCircleLabelList"/>
    <dgm:cxn modelId="{5386A589-31A5-F743-A533-3919738D7A45}" type="presParOf" srcId="{64F92353-850B-4BD8-8B41-8B94DA04E577}" destId="{797240C6-4D7A-4FC3-9EEF-CBBD1FA54641}" srcOrd="3" destOrd="0" presId="urn:microsoft.com/office/officeart/2018/5/layout/IconCircleLabelList"/>
    <dgm:cxn modelId="{09623DBD-3ED5-9A45-9157-1D3E3E1F93C2}" type="presParOf" srcId="{64F92353-850B-4BD8-8B41-8B94DA04E577}" destId="{42974EA4-1203-468A-AF75-747DE19F98AB}" srcOrd="4" destOrd="0" presId="urn:microsoft.com/office/officeart/2018/5/layout/IconCircleLabelList"/>
    <dgm:cxn modelId="{E1091DB3-8382-4A4F-A8D0-C2BD246BE6D5}" type="presParOf" srcId="{42974EA4-1203-468A-AF75-747DE19F98AB}" destId="{28858A0A-C1C6-427B-8E6C-762733085D1B}" srcOrd="0" destOrd="0" presId="urn:microsoft.com/office/officeart/2018/5/layout/IconCircleLabelList"/>
    <dgm:cxn modelId="{905B3F87-D9FD-1845-8FC4-9A9F79C44BB6}" type="presParOf" srcId="{42974EA4-1203-468A-AF75-747DE19F98AB}" destId="{0A37624A-7644-43E4-9657-072499A87AFD}" srcOrd="1" destOrd="0" presId="urn:microsoft.com/office/officeart/2018/5/layout/IconCircleLabelList"/>
    <dgm:cxn modelId="{BDE677BE-B574-034A-A371-11E4008BF137}" type="presParOf" srcId="{42974EA4-1203-468A-AF75-747DE19F98AB}" destId="{7D83BA5E-CA55-421C-8F91-7D8CEDA45AB6}" srcOrd="2" destOrd="0" presId="urn:microsoft.com/office/officeart/2018/5/layout/IconCircleLabelList"/>
    <dgm:cxn modelId="{79B3BDD2-E499-AD48-93E2-1CB5760C4273}" type="presParOf" srcId="{42974EA4-1203-468A-AF75-747DE19F98AB}" destId="{A3387D7E-3765-413B-91FF-ABA7C3140DB6}" srcOrd="3" destOrd="0" presId="urn:microsoft.com/office/officeart/2018/5/layout/IconCircleLabelList"/>
    <dgm:cxn modelId="{992BB0DE-4FC4-B04F-B466-053092268CE5}" type="presParOf" srcId="{64F92353-850B-4BD8-8B41-8B94DA04E577}" destId="{626BAFBB-0D43-4D07-A82F-1E3BF2AF2FF3}" srcOrd="5" destOrd="0" presId="urn:microsoft.com/office/officeart/2018/5/layout/IconCircleLabelList"/>
    <dgm:cxn modelId="{EE614480-DCA2-7B4E-A575-20F2144EF0D4}" type="presParOf" srcId="{64F92353-850B-4BD8-8B41-8B94DA04E577}" destId="{C06CC23A-4442-4288-A828-D1F16B50EBE5}" srcOrd="6" destOrd="0" presId="urn:microsoft.com/office/officeart/2018/5/layout/IconCircleLabelList"/>
    <dgm:cxn modelId="{1A1C869B-C909-8347-9D09-36B3C08DC1BD}" type="presParOf" srcId="{C06CC23A-4442-4288-A828-D1F16B50EBE5}" destId="{27A28D0C-1040-4FD2-AFA3-26C326D2B1B5}" srcOrd="0" destOrd="0" presId="urn:microsoft.com/office/officeart/2018/5/layout/IconCircleLabelList"/>
    <dgm:cxn modelId="{91B4FE10-A4A6-2D40-A963-4577AC05A570}" type="presParOf" srcId="{C06CC23A-4442-4288-A828-D1F16B50EBE5}" destId="{72A2C20E-004F-46F2-B911-CDD2AC7E021B}" srcOrd="1" destOrd="0" presId="urn:microsoft.com/office/officeart/2018/5/layout/IconCircleLabelList"/>
    <dgm:cxn modelId="{058986C9-D62E-F64A-9E07-EA0611905E3C}" type="presParOf" srcId="{C06CC23A-4442-4288-A828-D1F16B50EBE5}" destId="{65A402D5-86F1-4E7D-91D1-F18CDDEDA1E3}" srcOrd="2" destOrd="0" presId="urn:microsoft.com/office/officeart/2018/5/layout/IconCircleLabelList"/>
    <dgm:cxn modelId="{2D258A55-DC2C-3742-AA0A-BF459C4DF22A}" type="presParOf" srcId="{C06CC23A-4442-4288-A828-D1F16B50EBE5}" destId="{DAA774A3-E13E-4871-8146-9FCC9E52BCA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93CA5-4321-694B-8439-260362098CFD}">
      <dsp:nvSpPr>
        <dsp:cNvPr id="0" name=""/>
        <dsp:cNvSpPr/>
      </dsp:nvSpPr>
      <dsp:spPr>
        <a:xfrm>
          <a:off x="945642" y="428304"/>
          <a:ext cx="1262934" cy="12629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1048B-DEF5-C74B-9D63-909C32FE88D1}">
      <dsp:nvSpPr>
        <dsp:cNvPr id="0" name=""/>
        <dsp:cNvSpPr/>
      </dsp:nvSpPr>
      <dsp:spPr>
        <a:xfrm>
          <a:off x="1148636" y="738667"/>
          <a:ext cx="856945" cy="6422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7000" b="-1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611AC-A997-794E-B750-CCC64B77861F}">
      <dsp:nvSpPr>
        <dsp:cNvPr id="0" name=""/>
        <dsp:cNvSpPr/>
      </dsp:nvSpPr>
      <dsp:spPr>
        <a:xfrm>
          <a:off x="541916" y="2084612"/>
          <a:ext cx="2070385" cy="13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Used summary data from Airbnb to preview data FROM TABLEAU</a:t>
          </a:r>
        </a:p>
      </dsp:txBody>
      <dsp:txXfrm>
        <a:off x="541916" y="2084612"/>
        <a:ext cx="2070385" cy="1335937"/>
      </dsp:txXfrm>
    </dsp:sp>
    <dsp:sp modelId="{BECC577F-AF07-4351-8A2D-769A2A5D5DBE}">
      <dsp:nvSpPr>
        <dsp:cNvPr id="0" name=""/>
        <dsp:cNvSpPr/>
      </dsp:nvSpPr>
      <dsp:spPr>
        <a:xfrm>
          <a:off x="3378344" y="428304"/>
          <a:ext cx="1262934" cy="12629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D515A-5C17-4857-98A5-08D516C3DE33}">
      <dsp:nvSpPr>
        <dsp:cNvPr id="0" name=""/>
        <dsp:cNvSpPr/>
      </dsp:nvSpPr>
      <dsp:spPr>
        <a:xfrm>
          <a:off x="3554574" y="421021"/>
          <a:ext cx="938068" cy="1243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6000" r="-16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23FFA-4673-42D8-B961-4B5479E38862}">
      <dsp:nvSpPr>
        <dsp:cNvPr id="0" name=""/>
        <dsp:cNvSpPr/>
      </dsp:nvSpPr>
      <dsp:spPr>
        <a:xfrm>
          <a:off x="2974619" y="2084612"/>
          <a:ext cx="2070385" cy="13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macro Review to understand primary variables influencing price &amp; Initial training analyses</a:t>
          </a:r>
        </a:p>
      </dsp:txBody>
      <dsp:txXfrm>
        <a:off x="2974619" y="2084612"/>
        <a:ext cx="2070385" cy="1335937"/>
      </dsp:txXfrm>
    </dsp:sp>
    <dsp:sp modelId="{28858A0A-C1C6-427B-8E6C-762733085D1B}">
      <dsp:nvSpPr>
        <dsp:cNvPr id="0" name=""/>
        <dsp:cNvSpPr/>
      </dsp:nvSpPr>
      <dsp:spPr>
        <a:xfrm>
          <a:off x="5811047" y="428304"/>
          <a:ext cx="1262934" cy="126293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7624A-7644-43E4-9657-072499A87AFD}">
      <dsp:nvSpPr>
        <dsp:cNvPr id="0" name=""/>
        <dsp:cNvSpPr/>
      </dsp:nvSpPr>
      <dsp:spPr>
        <a:xfrm>
          <a:off x="6080197" y="697454"/>
          <a:ext cx="724634" cy="7246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387D7E-3765-413B-91FF-ABA7C3140DB6}">
      <dsp:nvSpPr>
        <dsp:cNvPr id="0" name=""/>
        <dsp:cNvSpPr/>
      </dsp:nvSpPr>
      <dsp:spPr>
        <a:xfrm>
          <a:off x="5407322" y="2084612"/>
          <a:ext cx="2070385" cy="13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Reduced the data-set &amp; focused on listings to determine best training model,  for the dataset</a:t>
          </a:r>
        </a:p>
      </dsp:txBody>
      <dsp:txXfrm>
        <a:off x="5407322" y="2084612"/>
        <a:ext cx="2070385" cy="1335937"/>
      </dsp:txXfrm>
    </dsp:sp>
    <dsp:sp modelId="{27A28D0C-1040-4FD2-AFA3-26C326D2B1B5}">
      <dsp:nvSpPr>
        <dsp:cNvPr id="0" name=""/>
        <dsp:cNvSpPr/>
      </dsp:nvSpPr>
      <dsp:spPr>
        <a:xfrm>
          <a:off x="8243749" y="428304"/>
          <a:ext cx="1262934" cy="126293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2C20E-004F-46F2-B911-CDD2AC7E021B}">
      <dsp:nvSpPr>
        <dsp:cNvPr id="0" name=""/>
        <dsp:cNvSpPr/>
      </dsp:nvSpPr>
      <dsp:spPr>
        <a:xfrm>
          <a:off x="8512900" y="697454"/>
          <a:ext cx="724634" cy="7246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774A3-E13E-4871-8146-9FCC9E52BCA2}">
      <dsp:nvSpPr>
        <dsp:cNvPr id="0" name=""/>
        <dsp:cNvSpPr/>
      </dsp:nvSpPr>
      <dsp:spPr>
        <a:xfrm>
          <a:off x="7840024" y="2084612"/>
          <a:ext cx="2070385" cy="133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Analyzed reviews and created sentiment analysis </a:t>
          </a:r>
        </a:p>
      </dsp:txBody>
      <dsp:txXfrm>
        <a:off x="7840024" y="2084612"/>
        <a:ext cx="2070385" cy="133593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88000"/>
                <a:hueMod val="106000"/>
                <a:satMod val="140000"/>
                <a:lumMod val="54000"/>
              </a:schemeClr>
              <a:schemeClr val="bg2">
                <a:tint val="98000"/>
                <a:hueMod val="90000"/>
                <a:satMod val="150000"/>
                <a:lumMod val="160000"/>
              </a:schemeClr>
            </a:duotone>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insideairbnb.com/get-the-dat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profile/soumya.murali#!/vizhome/final_project_send/SatelliteviewofAirbnblisting-DublinIrelan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9FFCC389-2C91-AF4B-AB95-8E3CA2B2178E}"/>
              </a:ext>
            </a:extLst>
          </p:cNvPr>
          <p:cNvSpPr>
            <a:spLocks noGrp="1"/>
          </p:cNvSpPr>
          <p:nvPr>
            <p:ph type="ctrTitle"/>
          </p:nvPr>
        </p:nvSpPr>
        <p:spPr>
          <a:xfrm>
            <a:off x="2620434" y="2194982"/>
            <a:ext cx="6858000" cy="1367896"/>
          </a:xfrm>
        </p:spPr>
        <p:txBody>
          <a:bodyPr>
            <a:normAutofit/>
          </a:bodyPr>
          <a:lstStyle/>
          <a:p>
            <a:pPr algn="ctr"/>
            <a:r>
              <a:rPr lang="en-US" sz="3000" dirty="0">
                <a:solidFill>
                  <a:srgbClr val="FFFFFF"/>
                </a:solidFill>
              </a:rPr>
              <a:t>Project 3 – Machine learning</a:t>
            </a:r>
            <a:br>
              <a:rPr lang="en-US" sz="3000" dirty="0">
                <a:solidFill>
                  <a:srgbClr val="FFFFFF"/>
                </a:solidFill>
              </a:rPr>
            </a:br>
            <a:r>
              <a:rPr lang="en-US" sz="3000" dirty="0">
                <a:solidFill>
                  <a:srgbClr val="FFFFFF"/>
                </a:solidFill>
              </a:rPr>
              <a:t>An Investigation of Airbnb Data &amp; Predicting Price</a:t>
            </a:r>
          </a:p>
        </p:txBody>
      </p:sp>
      <p:sp>
        <p:nvSpPr>
          <p:cNvPr id="3" name="Subtitle 2">
            <a:extLst>
              <a:ext uri="{FF2B5EF4-FFF2-40B4-BE49-F238E27FC236}">
                <a16:creationId xmlns:a16="http://schemas.microsoft.com/office/drawing/2014/main" id="{76BEDA4D-8E82-D04E-AF97-4BE5B35843E1}"/>
              </a:ext>
            </a:extLst>
          </p:cNvPr>
          <p:cNvSpPr>
            <a:spLocks noGrp="1"/>
          </p:cNvSpPr>
          <p:nvPr>
            <p:ph type="subTitle" idx="1"/>
          </p:nvPr>
        </p:nvSpPr>
        <p:spPr>
          <a:xfrm>
            <a:off x="2667001" y="3602038"/>
            <a:ext cx="6857999" cy="953029"/>
          </a:xfrm>
        </p:spPr>
        <p:txBody>
          <a:bodyPr>
            <a:normAutofit fontScale="92500" lnSpcReduction="10000"/>
          </a:bodyPr>
          <a:lstStyle/>
          <a:p>
            <a:pPr algn="ctr">
              <a:lnSpc>
                <a:spcPct val="110000"/>
              </a:lnSpc>
            </a:pPr>
            <a:r>
              <a:rPr lang="en-US" sz="1400" dirty="0">
                <a:solidFill>
                  <a:schemeClr val="bg2"/>
                </a:solidFill>
              </a:rPr>
              <a:t>Heather barker</a:t>
            </a:r>
          </a:p>
          <a:p>
            <a:pPr algn="ctr">
              <a:lnSpc>
                <a:spcPct val="110000"/>
              </a:lnSpc>
            </a:pPr>
            <a:r>
              <a:rPr lang="en-US" sz="1400" dirty="0">
                <a:solidFill>
                  <a:schemeClr val="bg2"/>
                </a:solidFill>
              </a:rPr>
              <a:t>Soumya Murali</a:t>
            </a:r>
          </a:p>
          <a:p>
            <a:pPr algn="ctr">
              <a:lnSpc>
                <a:spcPct val="110000"/>
              </a:lnSpc>
            </a:pPr>
            <a:r>
              <a:rPr lang="en-US" sz="1400" dirty="0">
                <a:solidFill>
                  <a:schemeClr val="bg2"/>
                </a:solidFill>
              </a:rPr>
              <a:t>Jenn Brockman</a:t>
            </a:r>
          </a:p>
        </p:txBody>
      </p:sp>
    </p:spTree>
    <p:extLst>
      <p:ext uri="{BB962C8B-B14F-4D97-AF65-F5344CB8AC3E}">
        <p14:creationId xmlns:p14="http://schemas.microsoft.com/office/powerpoint/2010/main" val="15420754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5BD33659-8797-414B-BBDC-24F9423295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F810FE48-5F0C-4E97-BD7F-FDE128D85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E9C04BA-ABF7-4D41-9977-2AC221BD44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56AF6CAB-66FF-4AA8-8332-92421FA16C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2A7D0399-D212-4CE1-A9C0-9B98A2F0C1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8">
              <a:extLst>
                <a:ext uri="{FF2B5EF4-FFF2-40B4-BE49-F238E27FC236}">
                  <a16:creationId xmlns:a16="http://schemas.microsoft.com/office/drawing/2014/main" id="{18DF3D3C-1A48-496B-B941-76DF67EA73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9">
              <a:extLst>
                <a:ext uri="{FF2B5EF4-FFF2-40B4-BE49-F238E27FC236}">
                  <a16:creationId xmlns:a16="http://schemas.microsoft.com/office/drawing/2014/main" id="{913F4BC7-7179-4E16-9FD6-A32BC13A0B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509355FA-2026-4EBE-8C72-9B94B1F1B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CDD190A1-6E3E-4C34-A19B-A52C6D317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D5BA1962-F2E3-4CA2-BE44-53381D18F6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C2FA9E59-0DE1-449C-8D17-1475D5CC7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F1582807-3DE3-42F1-9941-728273E08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6C574FB1-69C5-49C2-A1C4-2A6590BF4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6">
              <a:extLst>
                <a:ext uri="{FF2B5EF4-FFF2-40B4-BE49-F238E27FC236}">
                  <a16:creationId xmlns:a16="http://schemas.microsoft.com/office/drawing/2014/main" id="{D4175D29-82CB-41CD-9E0F-17524FB027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7">
              <a:extLst>
                <a:ext uri="{FF2B5EF4-FFF2-40B4-BE49-F238E27FC236}">
                  <a16:creationId xmlns:a16="http://schemas.microsoft.com/office/drawing/2014/main" id="{9893387B-BD94-47D2-80DC-B9ADB6BD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BC2223CF-E8B9-48C3-8E70-7B38DBE2A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CB660EF5-7021-48D0-B131-DA22FAF8D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7A02052F-7B58-4423-9CBA-27D8D838A9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1">
              <a:extLst>
                <a:ext uri="{FF2B5EF4-FFF2-40B4-BE49-F238E27FC236}">
                  <a16:creationId xmlns:a16="http://schemas.microsoft.com/office/drawing/2014/main" id="{42231171-7F2B-4B11-B34A-D98DB41439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2">
              <a:extLst>
                <a:ext uri="{FF2B5EF4-FFF2-40B4-BE49-F238E27FC236}">
                  <a16:creationId xmlns:a16="http://schemas.microsoft.com/office/drawing/2014/main" id="{AED192E7-1105-4649-8D4D-C86FFEDF6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8BA48BFE-2223-4E9C-A0EE-DE11843C3D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B3FB57C9-C83B-4ADC-8E93-312492D431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AF6405A6-6E98-40DD-945A-E6D969231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2D181A4A-23A5-4683-9F05-61228AD26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201ABEF6-F58B-46EC-85FB-228E60962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D6EBECB6-1B5C-43E5-84BF-8D5385C030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6D5B4EBF-EF44-4914-AE66-247EF3D35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43593E76-10EF-45B3-86EB-CA59047CC6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FC3720B0-AA35-49D1-B5A6-9215D0138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2">
              <a:extLst>
                <a:ext uri="{FF2B5EF4-FFF2-40B4-BE49-F238E27FC236}">
                  <a16:creationId xmlns:a16="http://schemas.microsoft.com/office/drawing/2014/main" id="{EEE267FA-B493-44EE-B372-8CB3A0450D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33">
              <a:extLst>
                <a:ext uri="{FF2B5EF4-FFF2-40B4-BE49-F238E27FC236}">
                  <a16:creationId xmlns:a16="http://schemas.microsoft.com/office/drawing/2014/main" id="{3DA75F6F-8EDF-4DF8-89BF-9C1137D172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 name="Freeform 34">
              <a:extLst>
                <a:ext uri="{FF2B5EF4-FFF2-40B4-BE49-F238E27FC236}">
                  <a16:creationId xmlns:a16="http://schemas.microsoft.com/office/drawing/2014/main" id="{5BEEC465-A6AB-47E5-8FB5-DCA91F165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5">
              <a:extLst>
                <a:ext uri="{FF2B5EF4-FFF2-40B4-BE49-F238E27FC236}">
                  <a16:creationId xmlns:a16="http://schemas.microsoft.com/office/drawing/2014/main" id="{89B9E785-F9F2-4951-8158-002B55126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6">
              <a:extLst>
                <a:ext uri="{FF2B5EF4-FFF2-40B4-BE49-F238E27FC236}">
                  <a16:creationId xmlns:a16="http://schemas.microsoft.com/office/drawing/2014/main" id="{E1F4058F-C686-4BF1-9DE9-C917CAB90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7">
              <a:extLst>
                <a:ext uri="{FF2B5EF4-FFF2-40B4-BE49-F238E27FC236}">
                  <a16:creationId xmlns:a16="http://schemas.microsoft.com/office/drawing/2014/main" id="{F1337D0C-63AE-4024-A976-139287761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8">
              <a:extLst>
                <a:ext uri="{FF2B5EF4-FFF2-40B4-BE49-F238E27FC236}">
                  <a16:creationId xmlns:a16="http://schemas.microsoft.com/office/drawing/2014/main" id="{7F12E32F-60F1-4DA3-A0B8-05E6AF31D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9">
              <a:extLst>
                <a:ext uri="{FF2B5EF4-FFF2-40B4-BE49-F238E27FC236}">
                  <a16:creationId xmlns:a16="http://schemas.microsoft.com/office/drawing/2014/main" id="{7CC92CAE-5F95-49A9-B9F9-94A1DEE98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0">
              <a:extLst>
                <a:ext uri="{FF2B5EF4-FFF2-40B4-BE49-F238E27FC236}">
                  <a16:creationId xmlns:a16="http://schemas.microsoft.com/office/drawing/2014/main" id="{610BE2B0-1D02-4099-9DD8-339F22FEE2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1">
              <a:extLst>
                <a:ext uri="{FF2B5EF4-FFF2-40B4-BE49-F238E27FC236}">
                  <a16:creationId xmlns:a16="http://schemas.microsoft.com/office/drawing/2014/main" id="{E10409A3-2BB1-41E7-90AE-3D296FC1F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2">
              <a:extLst>
                <a:ext uri="{FF2B5EF4-FFF2-40B4-BE49-F238E27FC236}">
                  <a16:creationId xmlns:a16="http://schemas.microsoft.com/office/drawing/2014/main" id="{F8F8E99E-F806-4235-ADFB-25B49D4A8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3">
              <a:extLst>
                <a:ext uri="{FF2B5EF4-FFF2-40B4-BE49-F238E27FC236}">
                  <a16:creationId xmlns:a16="http://schemas.microsoft.com/office/drawing/2014/main" id="{3C4715E6-9985-446B-ADB4-B82272988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44">
              <a:extLst>
                <a:ext uri="{FF2B5EF4-FFF2-40B4-BE49-F238E27FC236}">
                  <a16:creationId xmlns:a16="http://schemas.microsoft.com/office/drawing/2014/main" id="{071C6B3A-09E9-4DEC-ADEE-FA919B782D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Rectangle 45">
              <a:extLst>
                <a:ext uri="{FF2B5EF4-FFF2-40B4-BE49-F238E27FC236}">
                  <a16:creationId xmlns:a16="http://schemas.microsoft.com/office/drawing/2014/main" id="{DE1E82C9-0A74-451A-A063-6818E33B0E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3" name="Freeform 46">
              <a:extLst>
                <a:ext uri="{FF2B5EF4-FFF2-40B4-BE49-F238E27FC236}">
                  <a16:creationId xmlns:a16="http://schemas.microsoft.com/office/drawing/2014/main" id="{F3662B80-5B88-475B-89A9-8E6AFBDCA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47">
              <a:extLst>
                <a:ext uri="{FF2B5EF4-FFF2-40B4-BE49-F238E27FC236}">
                  <a16:creationId xmlns:a16="http://schemas.microsoft.com/office/drawing/2014/main" id="{ECA55A40-ECA9-4F56-9D04-8C68C1910E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48">
              <a:extLst>
                <a:ext uri="{FF2B5EF4-FFF2-40B4-BE49-F238E27FC236}">
                  <a16:creationId xmlns:a16="http://schemas.microsoft.com/office/drawing/2014/main" id="{D1CED64C-F0D9-4EA6-B88B-E4795F81D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49">
              <a:extLst>
                <a:ext uri="{FF2B5EF4-FFF2-40B4-BE49-F238E27FC236}">
                  <a16:creationId xmlns:a16="http://schemas.microsoft.com/office/drawing/2014/main" id="{4641FE6D-04B5-4BBE-B700-E3A0C057BF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0">
              <a:extLst>
                <a:ext uri="{FF2B5EF4-FFF2-40B4-BE49-F238E27FC236}">
                  <a16:creationId xmlns:a16="http://schemas.microsoft.com/office/drawing/2014/main" id="{1426A56A-D27A-4C9A-A74C-5A73E5AD6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1">
              <a:extLst>
                <a:ext uri="{FF2B5EF4-FFF2-40B4-BE49-F238E27FC236}">
                  <a16:creationId xmlns:a16="http://schemas.microsoft.com/office/drawing/2014/main" id="{0D2887A6-6597-4932-AEA0-A1B3C719B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2">
              <a:extLst>
                <a:ext uri="{FF2B5EF4-FFF2-40B4-BE49-F238E27FC236}">
                  <a16:creationId xmlns:a16="http://schemas.microsoft.com/office/drawing/2014/main" id="{32CCC3DB-409A-48A3-A79A-2E37A9603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53">
              <a:extLst>
                <a:ext uri="{FF2B5EF4-FFF2-40B4-BE49-F238E27FC236}">
                  <a16:creationId xmlns:a16="http://schemas.microsoft.com/office/drawing/2014/main" id="{1C2C9C8A-AD45-4AA6-817C-3010FCF20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54">
              <a:extLst>
                <a:ext uri="{FF2B5EF4-FFF2-40B4-BE49-F238E27FC236}">
                  <a16:creationId xmlns:a16="http://schemas.microsoft.com/office/drawing/2014/main" id="{BD8D346A-C641-4BD2-B5AE-C48CC6A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55">
              <a:extLst>
                <a:ext uri="{FF2B5EF4-FFF2-40B4-BE49-F238E27FC236}">
                  <a16:creationId xmlns:a16="http://schemas.microsoft.com/office/drawing/2014/main" id="{6BD8EEEB-07A6-4582-9E40-4AA094FED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56">
              <a:extLst>
                <a:ext uri="{FF2B5EF4-FFF2-40B4-BE49-F238E27FC236}">
                  <a16:creationId xmlns:a16="http://schemas.microsoft.com/office/drawing/2014/main" id="{9E6A63A8-37FA-425D-86BE-BF9A568AFE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57">
              <a:extLst>
                <a:ext uri="{FF2B5EF4-FFF2-40B4-BE49-F238E27FC236}">
                  <a16:creationId xmlns:a16="http://schemas.microsoft.com/office/drawing/2014/main" id="{3F5FAEF2-49E0-4F5C-A6D4-26C2FE15F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58">
              <a:extLst>
                <a:ext uri="{FF2B5EF4-FFF2-40B4-BE49-F238E27FC236}">
                  <a16:creationId xmlns:a16="http://schemas.microsoft.com/office/drawing/2014/main" id="{BF106702-ED0E-4145-BF3A-08F15BCC2F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9FDE505-C8BE-D04D-AD01-37D942A651D4}"/>
              </a:ext>
            </a:extLst>
          </p:cNvPr>
          <p:cNvSpPr>
            <a:spLocks noGrp="1"/>
          </p:cNvSpPr>
          <p:nvPr>
            <p:ph type="title"/>
          </p:nvPr>
        </p:nvSpPr>
        <p:spPr>
          <a:xfrm>
            <a:off x="7803495" y="775716"/>
            <a:ext cx="3883680" cy="5284343"/>
          </a:xfrm>
        </p:spPr>
        <p:txBody>
          <a:bodyPr vert="horz" lIns="91440" tIns="45720" rIns="91440" bIns="45720" rtlCol="0" anchor="t" anchorCtr="0">
            <a:noAutofit/>
          </a:bodyPr>
          <a:lstStyle/>
          <a:p>
            <a:r>
              <a:rPr lang="en-US" sz="3200" dirty="0"/>
              <a:t>Price Prediction:</a:t>
            </a:r>
            <a:br>
              <a:rPr lang="en-US" sz="3200" dirty="0"/>
            </a:br>
            <a:r>
              <a:rPr lang="en-US" sz="3200" dirty="0"/>
              <a:t>Training Output </a:t>
            </a:r>
            <a:br>
              <a:rPr lang="en-US" sz="2800" dirty="0"/>
            </a:br>
            <a:br>
              <a:rPr lang="en-US" sz="2800" dirty="0"/>
            </a:br>
            <a:r>
              <a:rPr lang="en-US" sz="2400" dirty="0"/>
              <a:t>scoring suggests these are not the best training models for the data-set but RF is Better than Decision Tree </a:t>
            </a:r>
            <a:br>
              <a:rPr lang="en-US" sz="2400" dirty="0"/>
            </a:br>
            <a:br>
              <a:rPr lang="en-US" sz="2400" dirty="0"/>
            </a:br>
            <a:r>
              <a:rPr lang="en-US" sz="2400" dirty="0"/>
              <a:t>Next Step: Narrow down the data to improve predictability</a:t>
            </a:r>
            <a:br>
              <a:rPr lang="en-US" sz="2400" dirty="0"/>
            </a:br>
            <a:endParaRPr lang="en-US" sz="2400" dirty="0"/>
          </a:p>
        </p:txBody>
      </p:sp>
      <p:sp>
        <p:nvSpPr>
          <p:cNvPr id="77" name="Round Diagonal Corner Rectangle 6">
            <a:extLst>
              <a:ext uri="{FF2B5EF4-FFF2-40B4-BE49-F238E27FC236}">
                <a16:creationId xmlns:a16="http://schemas.microsoft.com/office/drawing/2014/main" id="{EABB84BE-0963-460C-A606-595C4DAFF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53929B-1153-8241-B4F0-3D6CD6BDEE1C}"/>
              </a:ext>
            </a:extLst>
          </p:cNvPr>
          <p:cNvPicPr>
            <a:picLocks noChangeAspect="1"/>
          </p:cNvPicPr>
          <p:nvPr/>
        </p:nvPicPr>
        <p:blipFill>
          <a:blip r:embed="rId4"/>
          <a:stretch>
            <a:fillRect/>
          </a:stretch>
        </p:blipFill>
        <p:spPr>
          <a:xfrm>
            <a:off x="1118988" y="1850140"/>
            <a:ext cx="2974328" cy="3150229"/>
          </a:xfrm>
          <a:prstGeom prst="rect">
            <a:avLst/>
          </a:prstGeom>
          <a:solidFill>
            <a:schemeClr val="tx2">
              <a:lumMod val="20000"/>
              <a:lumOff val="80000"/>
            </a:schemeClr>
          </a:solidFill>
        </p:spPr>
      </p:pic>
      <p:pic>
        <p:nvPicPr>
          <p:cNvPr id="14" name="Graphic 13">
            <a:extLst>
              <a:ext uri="{FF2B5EF4-FFF2-40B4-BE49-F238E27FC236}">
                <a16:creationId xmlns:a16="http://schemas.microsoft.com/office/drawing/2014/main" id="{320F54D1-B57F-CB4A-84BC-B980B62F013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81643" y="1160350"/>
            <a:ext cx="1611484" cy="1611484"/>
          </a:xfrm>
          <a:prstGeom prst="rect">
            <a:avLst/>
          </a:prstGeom>
        </p:spPr>
      </p:pic>
      <p:pic>
        <p:nvPicPr>
          <p:cNvPr id="4" name="Picture 3">
            <a:extLst>
              <a:ext uri="{FF2B5EF4-FFF2-40B4-BE49-F238E27FC236}">
                <a16:creationId xmlns:a16="http://schemas.microsoft.com/office/drawing/2014/main" id="{99A020AC-6A70-0F41-8303-08F38185F9A8}"/>
              </a:ext>
            </a:extLst>
          </p:cNvPr>
          <p:cNvPicPr>
            <a:picLocks noChangeAspect="1"/>
          </p:cNvPicPr>
          <p:nvPr/>
        </p:nvPicPr>
        <p:blipFill>
          <a:blip r:embed="rId7"/>
          <a:stretch>
            <a:fillRect/>
          </a:stretch>
        </p:blipFill>
        <p:spPr>
          <a:xfrm>
            <a:off x="4488603" y="3228098"/>
            <a:ext cx="2631269" cy="2568621"/>
          </a:xfrm>
          <a:prstGeom prst="rect">
            <a:avLst/>
          </a:prstGeom>
          <a:solidFill>
            <a:schemeClr val="tx2">
              <a:lumMod val="20000"/>
              <a:lumOff val="80000"/>
            </a:schemeClr>
          </a:solidFill>
        </p:spPr>
      </p:pic>
      <p:sp>
        <p:nvSpPr>
          <p:cNvPr id="7" name="TextBox 6">
            <a:extLst>
              <a:ext uri="{FF2B5EF4-FFF2-40B4-BE49-F238E27FC236}">
                <a16:creationId xmlns:a16="http://schemas.microsoft.com/office/drawing/2014/main" id="{51C797A8-95E2-284C-9576-39450BEAF121}"/>
              </a:ext>
            </a:extLst>
          </p:cNvPr>
          <p:cNvSpPr txBox="1"/>
          <p:nvPr/>
        </p:nvSpPr>
        <p:spPr>
          <a:xfrm>
            <a:off x="1895474" y="1338449"/>
            <a:ext cx="3443287" cy="369332"/>
          </a:xfrm>
          <a:prstGeom prst="rect">
            <a:avLst/>
          </a:prstGeom>
          <a:noFill/>
        </p:spPr>
        <p:txBody>
          <a:bodyPr wrap="square" rtlCol="0">
            <a:spAutoFit/>
          </a:bodyPr>
          <a:lstStyle/>
          <a:p>
            <a:pPr>
              <a:spcAft>
                <a:spcPts val="600"/>
              </a:spcAft>
            </a:pPr>
            <a:r>
              <a:rPr lang="en-US" dirty="0">
                <a:solidFill>
                  <a:schemeClr val="bg1"/>
                </a:solidFill>
              </a:rPr>
              <a:t>Decision Tree</a:t>
            </a:r>
          </a:p>
        </p:txBody>
      </p:sp>
      <p:sp>
        <p:nvSpPr>
          <p:cNvPr id="8" name="TextBox 7">
            <a:extLst>
              <a:ext uri="{FF2B5EF4-FFF2-40B4-BE49-F238E27FC236}">
                <a16:creationId xmlns:a16="http://schemas.microsoft.com/office/drawing/2014/main" id="{113DE401-0D12-6645-B33F-5D2EF8BE6F49}"/>
              </a:ext>
            </a:extLst>
          </p:cNvPr>
          <p:cNvSpPr txBox="1"/>
          <p:nvPr/>
        </p:nvSpPr>
        <p:spPr>
          <a:xfrm>
            <a:off x="4973976" y="2815300"/>
            <a:ext cx="3443287" cy="369332"/>
          </a:xfrm>
          <a:prstGeom prst="rect">
            <a:avLst/>
          </a:prstGeom>
          <a:noFill/>
        </p:spPr>
        <p:txBody>
          <a:bodyPr wrap="square" rtlCol="0">
            <a:spAutoFit/>
          </a:bodyPr>
          <a:lstStyle/>
          <a:p>
            <a:pPr>
              <a:spcAft>
                <a:spcPts val="600"/>
              </a:spcAft>
            </a:pPr>
            <a:r>
              <a:rPr lang="en-US" dirty="0">
                <a:solidFill>
                  <a:schemeClr val="bg1"/>
                </a:solidFill>
              </a:rPr>
              <a:t>Random Forest</a:t>
            </a:r>
          </a:p>
        </p:txBody>
      </p:sp>
      <p:sp>
        <p:nvSpPr>
          <p:cNvPr id="9" name="Rectangle 8">
            <a:extLst>
              <a:ext uri="{FF2B5EF4-FFF2-40B4-BE49-F238E27FC236}">
                <a16:creationId xmlns:a16="http://schemas.microsoft.com/office/drawing/2014/main" id="{031DA7BB-1A60-0E47-B7F6-11C6D1566868}"/>
              </a:ext>
            </a:extLst>
          </p:cNvPr>
          <p:cNvSpPr/>
          <p:nvPr/>
        </p:nvSpPr>
        <p:spPr>
          <a:xfrm>
            <a:off x="1128713" y="6069325"/>
            <a:ext cx="6096000" cy="723275"/>
          </a:xfrm>
          <a:prstGeom prst="rect">
            <a:avLst/>
          </a:prstGeom>
        </p:spPr>
        <p:txBody>
          <a:bodyPr>
            <a:spAutoFit/>
          </a:bodyPr>
          <a:lstStyle/>
          <a:p>
            <a:pPr>
              <a:spcAft>
                <a:spcPts val="600"/>
              </a:spcAft>
            </a:pPr>
            <a:r>
              <a:rPr lang="en-US" dirty="0"/>
              <a:t>MSE: 1965.4610401916068</a:t>
            </a:r>
          </a:p>
          <a:p>
            <a:pPr>
              <a:spcAft>
                <a:spcPts val="600"/>
              </a:spcAft>
            </a:pPr>
            <a:r>
              <a:rPr lang="en-US" dirty="0"/>
              <a:t>R^2: -273.24504426980906</a:t>
            </a:r>
            <a:r>
              <a:rPr lang="en-US" dirty="0">
                <a:solidFill>
                  <a:schemeClr val="tx2">
                    <a:lumMod val="75000"/>
                  </a:schemeClr>
                </a:solidFill>
              </a:rPr>
              <a:t>  </a:t>
            </a:r>
          </a:p>
        </p:txBody>
      </p:sp>
      <p:sp>
        <p:nvSpPr>
          <p:cNvPr id="10" name="Rectangle 9">
            <a:extLst>
              <a:ext uri="{FF2B5EF4-FFF2-40B4-BE49-F238E27FC236}">
                <a16:creationId xmlns:a16="http://schemas.microsoft.com/office/drawing/2014/main" id="{06555D56-E0A6-DA42-A494-563C555FCB94}"/>
              </a:ext>
            </a:extLst>
          </p:cNvPr>
          <p:cNvSpPr/>
          <p:nvPr/>
        </p:nvSpPr>
        <p:spPr>
          <a:xfrm>
            <a:off x="4720545" y="6049943"/>
            <a:ext cx="2898550" cy="723275"/>
          </a:xfrm>
          <a:prstGeom prst="rect">
            <a:avLst/>
          </a:prstGeom>
        </p:spPr>
        <p:txBody>
          <a:bodyPr wrap="none">
            <a:spAutoFit/>
          </a:bodyPr>
          <a:lstStyle/>
          <a:p>
            <a:pPr>
              <a:spcAft>
                <a:spcPts val="600"/>
              </a:spcAft>
            </a:pPr>
            <a:r>
              <a:rPr lang="en-US" dirty="0"/>
              <a:t>MSE: 102.51082211492623</a:t>
            </a:r>
          </a:p>
          <a:p>
            <a:pPr>
              <a:spcAft>
                <a:spcPts val="600"/>
              </a:spcAft>
            </a:pPr>
            <a:r>
              <a:rPr lang="en-US" dirty="0"/>
              <a:t>R^2: 0.2539819382185503</a:t>
            </a:r>
          </a:p>
        </p:txBody>
      </p:sp>
      <p:sp>
        <p:nvSpPr>
          <p:cNvPr id="16" name="Oval Callout 15">
            <a:extLst>
              <a:ext uri="{FF2B5EF4-FFF2-40B4-BE49-F238E27FC236}">
                <a16:creationId xmlns:a16="http://schemas.microsoft.com/office/drawing/2014/main" id="{92C0F067-87E8-F448-B2AF-92078D721351}"/>
              </a:ext>
            </a:extLst>
          </p:cNvPr>
          <p:cNvSpPr/>
          <p:nvPr/>
        </p:nvSpPr>
        <p:spPr>
          <a:xfrm>
            <a:off x="5979575" y="912813"/>
            <a:ext cx="1438157" cy="1535417"/>
          </a:xfrm>
          <a:prstGeom prst="wedgeEllipseCallout">
            <a:avLst>
              <a:gd name="adj1" fmla="val -83516"/>
              <a:gd name="adj2" fmla="val 368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BETTER BUT NOT GREAT</a:t>
            </a:r>
          </a:p>
        </p:txBody>
      </p:sp>
    </p:spTree>
    <p:extLst>
      <p:ext uri="{BB962C8B-B14F-4D97-AF65-F5344CB8AC3E}">
        <p14:creationId xmlns:p14="http://schemas.microsoft.com/office/powerpoint/2010/main" val="284444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7B3B-FCA4-174E-843C-47B88B7C74E7}"/>
              </a:ext>
            </a:extLst>
          </p:cNvPr>
          <p:cNvSpPr>
            <a:spLocks noGrp="1"/>
          </p:cNvSpPr>
          <p:nvPr>
            <p:ph type="title"/>
          </p:nvPr>
        </p:nvSpPr>
        <p:spPr/>
        <p:txBody>
          <a:bodyPr/>
          <a:lstStyle/>
          <a:p>
            <a:r>
              <a:rPr lang="en-US" dirty="0"/>
              <a:t>IMPROVING PREDICATIBILITY:</a:t>
            </a:r>
            <a:br>
              <a:rPr lang="en-US" dirty="0"/>
            </a:br>
            <a:r>
              <a:rPr lang="en-US" dirty="0"/>
              <a:t>Logistical Training Model</a:t>
            </a:r>
            <a:br>
              <a:rPr lang="en-US" dirty="0"/>
            </a:br>
            <a:endParaRPr lang="en-US" dirty="0"/>
          </a:p>
        </p:txBody>
      </p:sp>
      <p:sp>
        <p:nvSpPr>
          <p:cNvPr id="3" name="Text Placeholder 2">
            <a:extLst>
              <a:ext uri="{FF2B5EF4-FFF2-40B4-BE49-F238E27FC236}">
                <a16:creationId xmlns:a16="http://schemas.microsoft.com/office/drawing/2014/main" id="{3D5E337C-64E3-4D47-A3B1-E8B71D52955D}"/>
              </a:ext>
            </a:extLst>
          </p:cNvPr>
          <p:cNvSpPr>
            <a:spLocks noGrp="1"/>
          </p:cNvSpPr>
          <p:nvPr>
            <p:ph type="body" idx="1"/>
          </p:nvPr>
        </p:nvSpPr>
        <p:spPr/>
        <p:txBody>
          <a:bodyPr/>
          <a:lstStyle/>
          <a:p>
            <a:r>
              <a:rPr lang="en-US" dirty="0"/>
              <a:t>Soumya Murali</a:t>
            </a:r>
          </a:p>
        </p:txBody>
      </p:sp>
    </p:spTree>
    <p:extLst>
      <p:ext uri="{BB962C8B-B14F-4D97-AF65-F5344CB8AC3E}">
        <p14:creationId xmlns:p14="http://schemas.microsoft.com/office/powerpoint/2010/main" val="3014905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2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28" name="Group 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useBgFill="1">
        <p:nvSpPr>
          <p:cNvPr id="129" name="Rectangle 65">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67">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69"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0"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8"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0"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31"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4779988-2472-8F4E-9B7A-3ECC5C168954}"/>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6000" dirty="0"/>
              <a:t>Process USED</a:t>
            </a:r>
          </a:p>
        </p:txBody>
      </p:sp>
      <p:sp>
        <p:nvSpPr>
          <p:cNvPr id="3" name="Text Placeholder 2">
            <a:extLst>
              <a:ext uri="{FF2B5EF4-FFF2-40B4-BE49-F238E27FC236}">
                <a16:creationId xmlns:a16="http://schemas.microsoft.com/office/drawing/2014/main" id="{D1DF6B92-B4B6-AF47-A744-E4D052AEFA71}"/>
              </a:ext>
            </a:extLst>
          </p:cNvPr>
          <p:cNvSpPr>
            <a:spLocks noGrp="1"/>
          </p:cNvSpPr>
          <p:nvPr>
            <p:ph type="body" idx="1"/>
          </p:nvPr>
        </p:nvSpPr>
        <p:spPr>
          <a:xfrm>
            <a:off x="7504492" y="1035844"/>
            <a:ext cx="3992183" cy="5489575"/>
          </a:xfrm>
        </p:spPr>
        <p:txBody>
          <a:bodyPr vert="horz" lIns="91440" tIns="45720" rIns="91440" bIns="45720" rtlCol="0" anchor="ctr">
            <a:normAutofit/>
          </a:bodyPr>
          <a:lstStyle/>
          <a:p>
            <a:pPr marL="457200" indent="-457200">
              <a:buFont typeface="+mj-lt"/>
              <a:buAutoNum type="arabicPeriod"/>
            </a:pPr>
            <a:r>
              <a:rPr lang="en-US" sz="2400" dirty="0">
                <a:solidFill>
                  <a:schemeClr val="tx2"/>
                </a:solidFill>
              </a:rPr>
              <a:t>Reduced Data set to 4 Key variables: Bedrooms, Bathroom, Accommodates &amp; Price </a:t>
            </a:r>
          </a:p>
          <a:p>
            <a:pPr marL="457200" indent="-457200">
              <a:buFont typeface="+mj-lt"/>
              <a:buAutoNum type="arabicPeriod"/>
            </a:pPr>
            <a:r>
              <a:rPr lang="en-US" sz="2400" dirty="0">
                <a:solidFill>
                  <a:schemeClr val="tx2"/>
                </a:solidFill>
              </a:rPr>
              <a:t>created Logic to define Affordable vs Expensive accommodations for Binary Analysis</a:t>
            </a:r>
          </a:p>
          <a:p>
            <a:pPr marL="457200" indent="-457200">
              <a:buFont typeface="+mj-lt"/>
              <a:buAutoNum type="arabicPeriod"/>
            </a:pPr>
            <a:r>
              <a:rPr lang="en-US" sz="2400" dirty="0">
                <a:solidFill>
                  <a:schemeClr val="tx2"/>
                </a:solidFill>
              </a:rPr>
              <a:t>Developed Logistical training Model</a:t>
            </a:r>
          </a:p>
          <a:p>
            <a:endParaRPr lang="en-US" sz="2400" dirty="0">
              <a:solidFill>
                <a:schemeClr val="tx2"/>
              </a:solidFill>
            </a:endParaRPr>
          </a:p>
          <a:p>
            <a:endParaRPr lang="en-US" sz="2400" dirty="0">
              <a:solidFill>
                <a:schemeClr val="tx2"/>
              </a:solidFill>
            </a:endParaRPr>
          </a:p>
        </p:txBody>
      </p:sp>
      <p:cxnSp>
        <p:nvCxnSpPr>
          <p:cNvPr id="126" name="Straight Connector 125">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87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DB0D91-1512-9D4B-A7B8-361EC6F16D13}"/>
              </a:ext>
            </a:extLst>
          </p:cNvPr>
          <p:cNvSpPr>
            <a:spLocks noGrp="1"/>
          </p:cNvSpPr>
          <p:nvPr>
            <p:ph type="title"/>
          </p:nvPr>
        </p:nvSpPr>
        <p:spPr>
          <a:xfrm>
            <a:off x="793923" y="322827"/>
            <a:ext cx="2851417" cy="1478570"/>
          </a:xfrm>
        </p:spPr>
        <p:txBody>
          <a:bodyPr>
            <a:normAutofit/>
          </a:bodyPr>
          <a:lstStyle/>
          <a:p>
            <a:r>
              <a:rPr lang="en-US" sz="3000" dirty="0">
                <a:solidFill>
                  <a:srgbClr val="FFFFFF"/>
                </a:solidFill>
              </a:rPr>
              <a:t>Key Steps:</a:t>
            </a:r>
          </a:p>
        </p:txBody>
      </p:sp>
      <p:sp>
        <p:nvSpPr>
          <p:cNvPr id="3" name="Content Placeholder 2">
            <a:extLst>
              <a:ext uri="{FF2B5EF4-FFF2-40B4-BE49-F238E27FC236}">
                <a16:creationId xmlns:a16="http://schemas.microsoft.com/office/drawing/2014/main" id="{3C3A24A1-854A-A348-8FC4-C498C1591BB3}"/>
              </a:ext>
            </a:extLst>
          </p:cNvPr>
          <p:cNvSpPr>
            <a:spLocks noGrp="1"/>
          </p:cNvSpPr>
          <p:nvPr>
            <p:ph idx="1"/>
          </p:nvPr>
        </p:nvSpPr>
        <p:spPr>
          <a:xfrm>
            <a:off x="545576" y="1510579"/>
            <a:ext cx="3481996" cy="5372558"/>
          </a:xfrm>
        </p:spPr>
        <p:txBody>
          <a:bodyPr>
            <a:normAutofit/>
          </a:bodyPr>
          <a:lstStyle/>
          <a:p>
            <a:pPr marL="457200" indent="-457200">
              <a:buFont typeface="+mj-lt"/>
              <a:buAutoNum type="arabicPeriod"/>
            </a:pPr>
            <a:r>
              <a:rPr lang="en-US" sz="1800" dirty="0">
                <a:solidFill>
                  <a:srgbClr val="FFFFFF"/>
                </a:solidFill>
              </a:rPr>
              <a:t>Identified the Average Price based upon room type, neighborhood, and listing id, and create a predictive model from the average price of listing id. </a:t>
            </a:r>
          </a:p>
          <a:p>
            <a:pPr marL="457200" indent="-457200">
              <a:buFont typeface="+mj-lt"/>
              <a:buAutoNum type="arabicPeriod"/>
            </a:pPr>
            <a:r>
              <a:rPr lang="en-US" sz="1800" dirty="0">
                <a:solidFill>
                  <a:srgbClr val="FFFFFF"/>
                </a:solidFill>
              </a:rPr>
              <a:t>Created binary “Affordable” or “Expensive” categories.</a:t>
            </a:r>
          </a:p>
          <a:p>
            <a:pPr marL="457200" indent="-457200">
              <a:buFont typeface="+mj-lt"/>
              <a:buAutoNum type="arabicPeriod"/>
            </a:pPr>
            <a:r>
              <a:rPr lang="en-US" sz="1800" dirty="0">
                <a:solidFill>
                  <a:srgbClr val="FFFFFF"/>
                </a:solidFill>
              </a:rPr>
              <a:t>Discovered Private Rooms and Entire Home/Apt are the most affordable and preferred.</a:t>
            </a:r>
            <a:endParaRPr lang="en-US" sz="1200" dirty="0">
              <a:solidFill>
                <a:srgbClr val="FFFFFF"/>
              </a:solidFill>
            </a:endParaRPr>
          </a:p>
          <a:p>
            <a:endParaRPr lang="en-US" sz="1400" dirty="0">
              <a:solidFill>
                <a:srgbClr val="FFFFFF"/>
              </a:solidFill>
            </a:endParaRP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a:extLst>
              <a:ext uri="{FF2B5EF4-FFF2-40B4-BE49-F238E27FC236}">
                <a16:creationId xmlns:a16="http://schemas.microsoft.com/office/drawing/2014/main" id="{962C8BB0-763E-C54B-A2D9-27A9047E1C07}"/>
              </a:ext>
            </a:extLst>
          </p:cNvPr>
          <p:cNvPicPr>
            <a:picLocks noChangeAspect="1"/>
          </p:cNvPicPr>
          <p:nvPr/>
        </p:nvPicPr>
        <p:blipFill>
          <a:blip r:embed="rId3"/>
          <a:stretch>
            <a:fillRect/>
          </a:stretch>
        </p:blipFill>
        <p:spPr>
          <a:xfrm>
            <a:off x="4859587" y="862650"/>
            <a:ext cx="4020399" cy="2687000"/>
          </a:xfrm>
          <a:prstGeom prst="rect">
            <a:avLst/>
          </a:prstGeom>
        </p:spPr>
      </p:pic>
      <p:sp>
        <p:nvSpPr>
          <p:cNvPr id="5" name="Rectangle 4">
            <a:extLst>
              <a:ext uri="{FF2B5EF4-FFF2-40B4-BE49-F238E27FC236}">
                <a16:creationId xmlns:a16="http://schemas.microsoft.com/office/drawing/2014/main" id="{D745EF53-18FC-BB4B-9219-220D81501ED1}"/>
              </a:ext>
            </a:extLst>
          </p:cNvPr>
          <p:cNvSpPr/>
          <p:nvPr/>
        </p:nvSpPr>
        <p:spPr>
          <a:xfrm>
            <a:off x="9077325" y="2366963"/>
            <a:ext cx="6096000" cy="600164"/>
          </a:xfrm>
          <a:prstGeom prst="rect">
            <a:avLst/>
          </a:prstGeom>
        </p:spPr>
        <p:txBody>
          <a:bodyPr>
            <a:spAutoFit/>
          </a:bodyPr>
          <a:lstStyle/>
          <a:p>
            <a:pPr>
              <a:spcAft>
                <a:spcPts val="600"/>
              </a:spcAft>
            </a:pPr>
            <a:r>
              <a:rPr lang="en-US" sz="1400" dirty="0">
                <a:solidFill>
                  <a:srgbClr val="1D1C1D"/>
                </a:solidFill>
                <a:highlight>
                  <a:srgbClr val="00FF00"/>
                </a:highlight>
                <a:latin typeface="Slack-Lato"/>
              </a:rPr>
              <a:t>1 = </a:t>
            </a:r>
            <a:r>
              <a:rPr lang="en-US" sz="1400" dirty="0">
                <a:solidFill>
                  <a:srgbClr val="1D1C1D"/>
                </a:solidFill>
                <a:latin typeface="Slack-Lato"/>
              </a:rPr>
              <a:t>  affordable lodging count </a:t>
            </a:r>
          </a:p>
          <a:p>
            <a:pPr>
              <a:spcAft>
                <a:spcPts val="600"/>
              </a:spcAft>
            </a:pPr>
            <a:r>
              <a:rPr lang="en-US" sz="1400" dirty="0">
                <a:solidFill>
                  <a:srgbClr val="1D1C1D"/>
                </a:solidFill>
                <a:highlight>
                  <a:srgbClr val="FF0000"/>
                </a:highlight>
                <a:latin typeface="Slack-Lato"/>
              </a:rPr>
              <a:t>0 = </a:t>
            </a:r>
            <a:r>
              <a:rPr lang="en-US" sz="1400" dirty="0">
                <a:solidFill>
                  <a:srgbClr val="1D1C1D"/>
                </a:solidFill>
                <a:latin typeface="Slack-Lato"/>
              </a:rPr>
              <a:t>   expensive lodging  count</a:t>
            </a:r>
            <a:endParaRPr lang="en-US" sz="1400" dirty="0"/>
          </a:p>
        </p:txBody>
      </p:sp>
      <p:sp>
        <p:nvSpPr>
          <p:cNvPr id="6" name="Rectangle 5">
            <a:extLst>
              <a:ext uri="{FF2B5EF4-FFF2-40B4-BE49-F238E27FC236}">
                <a16:creationId xmlns:a16="http://schemas.microsoft.com/office/drawing/2014/main" id="{48403D0F-DDDE-CB40-AE56-BBBD39E570E2}"/>
              </a:ext>
            </a:extLst>
          </p:cNvPr>
          <p:cNvSpPr/>
          <p:nvPr/>
        </p:nvSpPr>
        <p:spPr>
          <a:xfrm>
            <a:off x="4906076" y="432144"/>
            <a:ext cx="3927422" cy="369332"/>
          </a:xfrm>
          <a:prstGeom prst="rect">
            <a:avLst/>
          </a:prstGeom>
        </p:spPr>
        <p:txBody>
          <a:bodyPr wrap="none">
            <a:spAutoFit/>
          </a:bodyPr>
          <a:lstStyle/>
          <a:p>
            <a:r>
              <a:rPr lang="en-US" dirty="0">
                <a:solidFill>
                  <a:schemeClr val="tx1">
                    <a:lumMod val="65000"/>
                    <a:lumOff val="35000"/>
                  </a:schemeClr>
                </a:solidFill>
              </a:rPr>
              <a:t>Expensive vs. Affordable Lodging Counts</a:t>
            </a:r>
          </a:p>
        </p:txBody>
      </p:sp>
      <p:pic>
        <p:nvPicPr>
          <p:cNvPr id="7" name="Picture 6">
            <a:extLst>
              <a:ext uri="{FF2B5EF4-FFF2-40B4-BE49-F238E27FC236}">
                <a16:creationId xmlns:a16="http://schemas.microsoft.com/office/drawing/2014/main" id="{B6946C18-8001-5B40-9467-99D5E36E81D3}"/>
              </a:ext>
            </a:extLst>
          </p:cNvPr>
          <p:cNvPicPr>
            <a:picLocks noChangeAspect="1"/>
          </p:cNvPicPr>
          <p:nvPr/>
        </p:nvPicPr>
        <p:blipFill>
          <a:blip r:embed="rId4"/>
          <a:stretch>
            <a:fillRect/>
          </a:stretch>
        </p:blipFill>
        <p:spPr>
          <a:xfrm>
            <a:off x="5003366" y="3791868"/>
            <a:ext cx="4364461" cy="2909640"/>
          </a:xfrm>
          <a:prstGeom prst="rect">
            <a:avLst/>
          </a:prstGeom>
        </p:spPr>
      </p:pic>
      <p:sp>
        <p:nvSpPr>
          <p:cNvPr id="8" name="Rectangle 7">
            <a:extLst>
              <a:ext uri="{FF2B5EF4-FFF2-40B4-BE49-F238E27FC236}">
                <a16:creationId xmlns:a16="http://schemas.microsoft.com/office/drawing/2014/main" id="{5B1AC454-5F4E-4841-8791-ED6496DB1367}"/>
              </a:ext>
            </a:extLst>
          </p:cNvPr>
          <p:cNvSpPr/>
          <p:nvPr/>
        </p:nvSpPr>
        <p:spPr>
          <a:xfrm>
            <a:off x="9020901" y="671275"/>
            <a:ext cx="3076672" cy="1600438"/>
          </a:xfrm>
          <a:prstGeom prst="rect">
            <a:avLst/>
          </a:prstGeom>
        </p:spPr>
        <p:txBody>
          <a:bodyPr wrap="square">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Logic: If the price is less than the avg_price, then the affordability of lodging is 1 that means its affordable. If the price is greater then the avg price, then the affordability is 0 that means its expensive</a:t>
            </a:r>
            <a:r>
              <a:rPr lang="en-US" sz="1400" b="1" dirty="0">
                <a:solidFill>
                  <a:schemeClr val="tx1">
                    <a:lumMod val="65000"/>
                    <a:lumOff val="35000"/>
                  </a:schemeClr>
                </a:solidFill>
                <a:latin typeface="Helvetica Neue" panose="02000503000000020004" pitchFamily="2" charset="0"/>
              </a:rPr>
              <a:t>.</a:t>
            </a:r>
            <a:endParaRPr lang="en-US" sz="1400" b="1" dirty="0">
              <a:solidFill>
                <a:schemeClr val="tx1">
                  <a:lumMod val="65000"/>
                  <a:lumOff val="35000"/>
                </a:schemeClr>
              </a:solidFill>
              <a:effectLst/>
              <a:latin typeface="Helvetica Neue" panose="02000503000000020004" pitchFamily="2" charset="0"/>
            </a:endParaRPr>
          </a:p>
        </p:txBody>
      </p:sp>
      <p:sp>
        <p:nvSpPr>
          <p:cNvPr id="10" name="Rectangle 9">
            <a:extLst>
              <a:ext uri="{FF2B5EF4-FFF2-40B4-BE49-F238E27FC236}">
                <a16:creationId xmlns:a16="http://schemas.microsoft.com/office/drawing/2014/main" id="{12A674DC-BF9D-BE4F-A851-0F6468803376}"/>
              </a:ext>
            </a:extLst>
          </p:cNvPr>
          <p:cNvSpPr/>
          <p:nvPr/>
        </p:nvSpPr>
        <p:spPr>
          <a:xfrm>
            <a:off x="9128898" y="4458118"/>
            <a:ext cx="2996427" cy="1384995"/>
          </a:xfrm>
          <a:prstGeom prst="rect">
            <a:avLst/>
          </a:prstGeom>
        </p:spPr>
        <p:txBody>
          <a:bodyPr wrap="square">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Affordable lodging count is high compared to expensive lodging count </a:t>
            </a:r>
          </a:p>
          <a:p>
            <a:endParaRPr lang="en-US" sz="1400" b="1" dirty="0">
              <a:solidFill>
                <a:schemeClr val="tx1">
                  <a:lumMod val="65000"/>
                  <a:lumOff val="35000"/>
                </a:schemeClr>
              </a:solidFill>
              <a:latin typeface="Arial" panose="020B0604020202020204" pitchFamily="34" charset="0"/>
              <a:cs typeface="Arial" panose="020B0604020202020204" pitchFamily="34" charset="0"/>
            </a:endParaRPr>
          </a:p>
          <a:p>
            <a:r>
              <a:rPr lang="en-US" sz="1400" b="1" dirty="0">
                <a:solidFill>
                  <a:schemeClr val="tx1">
                    <a:lumMod val="65000"/>
                    <a:lumOff val="35000"/>
                  </a:schemeClr>
                </a:solidFill>
                <a:latin typeface="Arial" panose="020B0604020202020204" pitchFamily="34" charset="0"/>
                <a:cs typeface="Arial" panose="020B0604020202020204" pitchFamily="34" charset="0"/>
              </a:rPr>
              <a:t># hotel rooms are mostly expensive</a:t>
            </a:r>
          </a:p>
        </p:txBody>
      </p:sp>
    </p:spTree>
    <p:extLst>
      <p:ext uri="{BB962C8B-B14F-4D97-AF65-F5344CB8AC3E}">
        <p14:creationId xmlns:p14="http://schemas.microsoft.com/office/powerpoint/2010/main" val="68178043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D2D4-71CD-D542-B7ED-165C39F932F8}"/>
              </a:ext>
            </a:extLst>
          </p:cNvPr>
          <p:cNvSpPr>
            <a:spLocks noGrp="1"/>
          </p:cNvSpPr>
          <p:nvPr>
            <p:ph type="title"/>
          </p:nvPr>
        </p:nvSpPr>
        <p:spPr/>
        <p:txBody>
          <a:bodyPr/>
          <a:lstStyle/>
          <a:p>
            <a:br>
              <a:rPr lang="en-US" dirty="0"/>
            </a:br>
            <a:r>
              <a:rPr lang="en-US" dirty="0"/>
              <a:t>Logistical training model</a:t>
            </a:r>
          </a:p>
        </p:txBody>
      </p:sp>
      <p:sp>
        <p:nvSpPr>
          <p:cNvPr id="3" name="Content Placeholder 2">
            <a:extLst>
              <a:ext uri="{FF2B5EF4-FFF2-40B4-BE49-F238E27FC236}">
                <a16:creationId xmlns:a16="http://schemas.microsoft.com/office/drawing/2014/main" id="{97CD7ECE-179B-0346-8C5A-62C3A4472758}"/>
              </a:ext>
            </a:extLst>
          </p:cNvPr>
          <p:cNvSpPr>
            <a:spLocks noGrp="1"/>
          </p:cNvSpPr>
          <p:nvPr>
            <p:ph idx="1"/>
          </p:nvPr>
        </p:nvSpPr>
        <p:spPr/>
        <p:txBody>
          <a:bodyPr/>
          <a:lstStyle/>
          <a:p>
            <a:r>
              <a:rPr lang="en-US" dirty="0"/>
              <a:t>Ensured data was in integer/float data type for testing and training.</a:t>
            </a:r>
          </a:p>
          <a:p>
            <a:r>
              <a:rPr lang="en-US" dirty="0"/>
              <a:t>Logistic regression is used when the dependent variable is binary in nature.</a:t>
            </a:r>
          </a:p>
          <a:p>
            <a:pPr lvl="1"/>
            <a:r>
              <a:rPr lang="en-US" dirty="0"/>
              <a:t>Affordability is our dependent variable and its binary in nature. </a:t>
            </a:r>
          </a:p>
          <a:p>
            <a:pPr lvl="1"/>
            <a:r>
              <a:rPr lang="en-US" dirty="0"/>
              <a:t>Here the output is binary or in the form of 0/1.</a:t>
            </a:r>
          </a:p>
          <a:p>
            <a:pPr lvl="1"/>
            <a:r>
              <a:rPr lang="en-US" dirty="0"/>
              <a:t>The value of 'Affordability' equal to 0 means our lodging is expensive otherwise our lodging is affordable.</a:t>
            </a:r>
          </a:p>
          <a:p>
            <a:r>
              <a:rPr lang="en-US" dirty="0"/>
              <a:t>Used SKLEARN and the model achieved 83.1</a:t>
            </a:r>
            <a:r>
              <a:rPr lang="en-US" b="1" dirty="0"/>
              <a:t>% accuracy in predicting price.</a:t>
            </a:r>
          </a:p>
        </p:txBody>
      </p:sp>
    </p:spTree>
    <p:extLst>
      <p:ext uri="{BB962C8B-B14F-4D97-AF65-F5344CB8AC3E}">
        <p14:creationId xmlns:p14="http://schemas.microsoft.com/office/powerpoint/2010/main" val="408310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7B3B-FCA4-174E-843C-47B88B7C74E7}"/>
              </a:ext>
            </a:extLst>
          </p:cNvPr>
          <p:cNvSpPr>
            <a:spLocks noGrp="1"/>
          </p:cNvSpPr>
          <p:nvPr>
            <p:ph type="title"/>
          </p:nvPr>
        </p:nvSpPr>
        <p:spPr/>
        <p:txBody>
          <a:bodyPr/>
          <a:lstStyle/>
          <a:p>
            <a:r>
              <a:rPr lang="en-US" dirty="0"/>
              <a:t>Sentiment Matters</a:t>
            </a:r>
          </a:p>
        </p:txBody>
      </p:sp>
      <p:sp>
        <p:nvSpPr>
          <p:cNvPr id="3" name="Text Placeholder 2">
            <a:extLst>
              <a:ext uri="{FF2B5EF4-FFF2-40B4-BE49-F238E27FC236}">
                <a16:creationId xmlns:a16="http://schemas.microsoft.com/office/drawing/2014/main" id="{3D5E337C-64E3-4D47-A3B1-E8B71D52955D}"/>
              </a:ext>
            </a:extLst>
          </p:cNvPr>
          <p:cNvSpPr>
            <a:spLocks noGrp="1"/>
          </p:cNvSpPr>
          <p:nvPr>
            <p:ph type="body" idx="1"/>
          </p:nvPr>
        </p:nvSpPr>
        <p:spPr/>
        <p:txBody>
          <a:bodyPr/>
          <a:lstStyle/>
          <a:p>
            <a:r>
              <a:rPr lang="en-US" dirty="0"/>
              <a:t>Heather Barker</a:t>
            </a:r>
          </a:p>
          <a:p>
            <a:endParaRPr lang="en-US" dirty="0"/>
          </a:p>
        </p:txBody>
      </p:sp>
    </p:spTree>
    <p:extLst>
      <p:ext uri="{BB962C8B-B14F-4D97-AF65-F5344CB8AC3E}">
        <p14:creationId xmlns:p14="http://schemas.microsoft.com/office/powerpoint/2010/main" val="267791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DF9B56-58F0-E04E-8343-03CCBCEBC10E}"/>
              </a:ext>
            </a:extLst>
          </p:cNvPr>
          <p:cNvSpPr/>
          <p:nvPr/>
        </p:nvSpPr>
        <p:spPr>
          <a:xfrm>
            <a:off x="1101848" y="1490242"/>
            <a:ext cx="4233793" cy="4708981"/>
          </a:xfrm>
          <a:prstGeom prst="rect">
            <a:avLst/>
          </a:prstGeom>
        </p:spPr>
        <p:txBody>
          <a:bodyPr wrap="square">
            <a:spAutoFit/>
          </a:bodyPr>
          <a:lstStyle/>
          <a:p>
            <a:pPr marL="285750" indent="-285750">
              <a:spcAft>
                <a:spcPts val="1200"/>
              </a:spcAft>
              <a:buFont typeface="Wingdings" pitchFamily="2" charset="2"/>
              <a:buChar char="v"/>
            </a:pPr>
            <a:r>
              <a:rPr lang="en-US" sz="2000" dirty="0"/>
              <a:t>Leveraged Vader to conduct sentiment analysis on entire data-set of reviews.</a:t>
            </a:r>
          </a:p>
          <a:p>
            <a:pPr marL="285750" indent="-285750">
              <a:spcAft>
                <a:spcPts val="1200"/>
              </a:spcAft>
              <a:buFont typeface="Wingdings" pitchFamily="2" charset="2"/>
              <a:buChar char="v"/>
            </a:pPr>
            <a:r>
              <a:rPr lang="en-US" sz="2000" dirty="0"/>
              <a:t>Developed sentiment analysis models but discovered it was biased.</a:t>
            </a:r>
          </a:p>
          <a:p>
            <a:pPr marL="285750" indent="-285750">
              <a:spcAft>
                <a:spcPts val="1200"/>
              </a:spcAft>
              <a:buFont typeface="Wingdings" pitchFamily="2" charset="2"/>
              <a:buChar char="v"/>
            </a:pPr>
            <a:r>
              <a:rPr lang="en-US" sz="2000" dirty="0"/>
              <a:t>Interestingly, the initial model was highly accurate but not precise</a:t>
            </a:r>
          </a:p>
          <a:p>
            <a:pPr marL="285750" indent="-285750">
              <a:spcAft>
                <a:spcPts val="1200"/>
              </a:spcAft>
              <a:buFont typeface="Wingdings" pitchFamily="2" charset="2"/>
              <a:buChar char="v"/>
            </a:pPr>
            <a:r>
              <a:rPr lang="en-US" sz="2000" dirty="0"/>
              <a:t>Why? The test sample was skewed with positive reviews the model didn’t understand reviews that were actually negative.</a:t>
            </a:r>
          </a:p>
          <a:p>
            <a:br>
              <a:rPr lang="en-US" sz="2000" dirty="0"/>
            </a:br>
            <a:endParaRPr lang="en-US" sz="2000" dirty="0"/>
          </a:p>
        </p:txBody>
      </p:sp>
      <p:sp>
        <p:nvSpPr>
          <p:cNvPr id="12" name="Rectangle 11">
            <a:extLst>
              <a:ext uri="{FF2B5EF4-FFF2-40B4-BE49-F238E27FC236}">
                <a16:creationId xmlns:a16="http://schemas.microsoft.com/office/drawing/2014/main" id="{CAD72567-0CE5-EE40-B75E-3424AEDDCF95}"/>
              </a:ext>
            </a:extLst>
          </p:cNvPr>
          <p:cNvSpPr/>
          <p:nvPr/>
        </p:nvSpPr>
        <p:spPr>
          <a:xfrm>
            <a:off x="963310" y="425627"/>
            <a:ext cx="3063659" cy="707886"/>
          </a:xfrm>
          <a:prstGeom prst="rect">
            <a:avLst/>
          </a:prstGeom>
        </p:spPr>
        <p:txBody>
          <a:bodyPr wrap="none">
            <a:spAutoFit/>
          </a:bodyPr>
          <a:lstStyle/>
          <a:p>
            <a:r>
              <a:rPr lang="en-US" sz="4000" dirty="0"/>
              <a:t>Initial Analysis</a:t>
            </a:r>
            <a:endParaRPr lang="en-US" dirty="0"/>
          </a:p>
        </p:txBody>
      </p:sp>
      <p:pic>
        <p:nvPicPr>
          <p:cNvPr id="3" name="Picture 2">
            <a:extLst>
              <a:ext uri="{FF2B5EF4-FFF2-40B4-BE49-F238E27FC236}">
                <a16:creationId xmlns:a16="http://schemas.microsoft.com/office/drawing/2014/main" id="{216B033D-5BEF-47C6-A335-F16A9A3EA9A2}"/>
              </a:ext>
            </a:extLst>
          </p:cNvPr>
          <p:cNvPicPr>
            <a:picLocks noChangeAspect="1"/>
          </p:cNvPicPr>
          <p:nvPr/>
        </p:nvPicPr>
        <p:blipFill>
          <a:blip r:embed="rId2"/>
          <a:stretch>
            <a:fillRect/>
          </a:stretch>
        </p:blipFill>
        <p:spPr>
          <a:xfrm>
            <a:off x="6256707" y="1285432"/>
            <a:ext cx="4402194" cy="4615515"/>
          </a:xfrm>
          <a:prstGeom prst="rect">
            <a:avLst/>
          </a:prstGeom>
        </p:spPr>
      </p:pic>
    </p:spTree>
    <p:extLst>
      <p:ext uri="{BB962C8B-B14F-4D97-AF65-F5344CB8AC3E}">
        <p14:creationId xmlns:p14="http://schemas.microsoft.com/office/powerpoint/2010/main" val="718683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BCA115-9A2D-CF4D-8402-21B92DB3D0FD}"/>
              </a:ext>
            </a:extLst>
          </p:cNvPr>
          <p:cNvSpPr/>
          <p:nvPr/>
        </p:nvSpPr>
        <p:spPr>
          <a:xfrm>
            <a:off x="900731" y="1674183"/>
            <a:ext cx="4656083" cy="1600438"/>
          </a:xfrm>
          <a:prstGeom prst="rect">
            <a:avLst/>
          </a:prstGeom>
        </p:spPr>
        <p:txBody>
          <a:bodyPr wrap="square">
            <a:spAutoFit/>
          </a:bodyPr>
          <a:lstStyle/>
          <a:p>
            <a:pPr marL="285750" indent="-285750">
              <a:buFont typeface="Wingdings" pitchFamily="2" charset="2"/>
              <a:buChar char="v"/>
            </a:pPr>
            <a:r>
              <a:rPr lang="en-US" sz="2000" dirty="0"/>
              <a:t>The data set was reduced and shaped to be more balanced to create a ML model that was capable of learning</a:t>
            </a:r>
          </a:p>
          <a:p>
            <a:pPr marL="285750" indent="-285750">
              <a:buFont typeface="Wingdings" pitchFamily="2" charset="2"/>
              <a:buChar char="v"/>
            </a:pPr>
            <a:endParaRPr lang="en-US" sz="2000" dirty="0"/>
          </a:p>
          <a:p>
            <a:pPr marL="285750" indent="-285750">
              <a:buFont typeface="Wingdings" pitchFamily="2" charset="2"/>
              <a:buChar char="v"/>
            </a:pPr>
            <a:endParaRPr lang="en-US" dirty="0"/>
          </a:p>
        </p:txBody>
      </p:sp>
      <p:sp>
        <p:nvSpPr>
          <p:cNvPr id="7" name="Rectangle 6">
            <a:extLst>
              <a:ext uri="{FF2B5EF4-FFF2-40B4-BE49-F238E27FC236}">
                <a16:creationId xmlns:a16="http://schemas.microsoft.com/office/drawing/2014/main" id="{23B9BC45-AED2-AA49-AD51-4598DAAE2442}"/>
              </a:ext>
            </a:extLst>
          </p:cNvPr>
          <p:cNvSpPr/>
          <p:nvPr/>
        </p:nvSpPr>
        <p:spPr>
          <a:xfrm>
            <a:off x="1042741" y="504455"/>
            <a:ext cx="5397631" cy="707886"/>
          </a:xfrm>
          <a:prstGeom prst="rect">
            <a:avLst/>
          </a:prstGeom>
        </p:spPr>
        <p:txBody>
          <a:bodyPr wrap="none">
            <a:spAutoFit/>
          </a:bodyPr>
          <a:lstStyle/>
          <a:p>
            <a:r>
              <a:rPr lang="en-US" sz="4000" dirty="0"/>
              <a:t>Second Round of Analysis</a:t>
            </a:r>
            <a:endParaRPr lang="en-US" dirty="0"/>
          </a:p>
        </p:txBody>
      </p:sp>
      <p:sp>
        <p:nvSpPr>
          <p:cNvPr id="2" name="Rectangle 1">
            <a:extLst>
              <a:ext uri="{FF2B5EF4-FFF2-40B4-BE49-F238E27FC236}">
                <a16:creationId xmlns:a16="http://schemas.microsoft.com/office/drawing/2014/main" id="{16E1A051-AD35-CB48-B658-B4D1A6A6526B}"/>
              </a:ext>
            </a:extLst>
          </p:cNvPr>
          <p:cNvSpPr/>
          <p:nvPr/>
        </p:nvSpPr>
        <p:spPr>
          <a:xfrm>
            <a:off x="5720902" y="1405050"/>
            <a:ext cx="6096000" cy="3539430"/>
          </a:xfrm>
          <a:prstGeom prst="rect">
            <a:avLst/>
          </a:prstGeom>
        </p:spPr>
        <p:txBody>
          <a:bodyPr>
            <a:spAutoFit/>
          </a:bodyPr>
          <a:lstStyle/>
          <a:p>
            <a:endParaRPr lang="en-US" dirty="0">
              <a:latin typeface="+mj-lt"/>
            </a:endParaRPr>
          </a:p>
          <a:p>
            <a:r>
              <a:rPr lang="en-US" u="sng" dirty="0">
                <a:latin typeface="+mj-lt"/>
              </a:rPr>
              <a:t>MODEL COMPARISON:</a:t>
            </a:r>
          </a:p>
          <a:p>
            <a:endParaRPr lang="en-US" dirty="0">
              <a:latin typeface="+mj-lt"/>
            </a:endParaRPr>
          </a:p>
          <a:p>
            <a:r>
              <a:rPr lang="en-US" dirty="0">
                <a:latin typeface="+mj-lt"/>
              </a:rPr>
              <a:t>The Random Forest is unable to give a negative results since in the data sample given, there were no negative results. </a:t>
            </a:r>
          </a:p>
          <a:p>
            <a:endParaRPr lang="en-US" dirty="0">
              <a:latin typeface="+mj-lt"/>
            </a:endParaRPr>
          </a:p>
          <a:p>
            <a:endParaRPr lang="en-US" dirty="0">
              <a:latin typeface="+mj-lt"/>
            </a:endParaRPr>
          </a:p>
          <a:p>
            <a:endParaRPr lang="en-US" dirty="0">
              <a:solidFill>
                <a:srgbClr val="000000"/>
              </a:solidFill>
              <a:latin typeface="Helvetica Neue" panose="02000503000000020004" pitchFamily="2" charset="0"/>
            </a:endParaRPr>
          </a:p>
          <a:p>
            <a:endParaRPr lang="en-US" dirty="0">
              <a:solidFill>
                <a:srgbClr val="000000"/>
              </a:solidFill>
              <a:latin typeface="Helvetica Neue" panose="02000503000000020004" pitchFamily="2" charset="0"/>
            </a:endParaRPr>
          </a:p>
          <a:p>
            <a:r>
              <a:rPr lang="en-US" dirty="0"/>
              <a:t> </a:t>
            </a:r>
          </a:p>
          <a:p>
            <a:r>
              <a:rPr lang="en-US" dirty="0"/>
              <a:t>Naive Bayes Model outputs:</a:t>
            </a:r>
          </a:p>
          <a:p>
            <a:endParaRPr lang="en-US" sz="800" dirty="0"/>
          </a:p>
          <a:p>
            <a:endParaRPr lang="en-US" dirty="0"/>
          </a:p>
        </p:txBody>
      </p:sp>
      <p:sp>
        <p:nvSpPr>
          <p:cNvPr id="3" name="Rectangle 2">
            <a:extLst>
              <a:ext uri="{FF2B5EF4-FFF2-40B4-BE49-F238E27FC236}">
                <a16:creationId xmlns:a16="http://schemas.microsoft.com/office/drawing/2014/main" id="{52937C9B-078A-6446-B21C-086CAE26B446}"/>
              </a:ext>
            </a:extLst>
          </p:cNvPr>
          <p:cNvSpPr/>
          <p:nvPr/>
        </p:nvSpPr>
        <p:spPr>
          <a:xfrm>
            <a:off x="6440372" y="3097821"/>
            <a:ext cx="4360617" cy="923330"/>
          </a:xfrm>
          <a:prstGeom prst="rect">
            <a:avLst/>
          </a:prstGeom>
        </p:spPr>
        <p:txBody>
          <a:bodyPr wrap="none">
            <a:spAutoFit/>
          </a:bodyPr>
          <a:lstStyle/>
          <a:p>
            <a:r>
              <a:rPr lang="en-US" dirty="0"/>
              <a:t>Review = </a:t>
            </a:r>
            <a:r>
              <a:rPr lang="en-US" dirty="0">
                <a:solidFill>
                  <a:srgbClr val="FF0000"/>
                </a:solidFill>
              </a:rPr>
              <a:t>"Horrible, worst food, service poor”</a:t>
            </a:r>
          </a:p>
          <a:p>
            <a:r>
              <a:rPr lang="en-US" dirty="0"/>
              <a:t>Model output: Positive Review ???</a:t>
            </a:r>
          </a:p>
          <a:p>
            <a:r>
              <a:rPr lang="en-US" dirty="0"/>
              <a:t>ACCURACY = 80.00%</a:t>
            </a:r>
          </a:p>
        </p:txBody>
      </p:sp>
      <p:sp>
        <p:nvSpPr>
          <p:cNvPr id="11" name="Rectangle 10">
            <a:extLst>
              <a:ext uri="{FF2B5EF4-FFF2-40B4-BE49-F238E27FC236}">
                <a16:creationId xmlns:a16="http://schemas.microsoft.com/office/drawing/2014/main" id="{BE910F22-4B91-A648-916A-AE818CC8F14A}"/>
              </a:ext>
            </a:extLst>
          </p:cNvPr>
          <p:cNvSpPr/>
          <p:nvPr/>
        </p:nvSpPr>
        <p:spPr>
          <a:xfrm>
            <a:off x="6588593" y="4714286"/>
            <a:ext cx="4360617" cy="1200329"/>
          </a:xfrm>
          <a:prstGeom prst="rect">
            <a:avLst/>
          </a:prstGeom>
        </p:spPr>
        <p:txBody>
          <a:bodyPr wrap="none">
            <a:spAutoFit/>
          </a:bodyPr>
          <a:lstStyle/>
          <a:p>
            <a:r>
              <a:rPr lang="en-US" dirty="0"/>
              <a:t>Review = </a:t>
            </a:r>
            <a:r>
              <a:rPr lang="en-US" dirty="0">
                <a:solidFill>
                  <a:srgbClr val="FF0000"/>
                </a:solidFill>
              </a:rPr>
              <a:t>"Horrible, worst food, service poor”</a:t>
            </a:r>
          </a:p>
          <a:p>
            <a:r>
              <a:rPr lang="en-US" dirty="0"/>
              <a:t>Model output: NEGATIVE Review</a:t>
            </a:r>
          </a:p>
          <a:p>
            <a:r>
              <a:rPr lang="en-US" dirty="0"/>
              <a:t>ACCURAC Y= 81.25%</a:t>
            </a:r>
          </a:p>
          <a:p>
            <a:endParaRPr lang="en-US" dirty="0">
              <a:solidFill>
                <a:srgbClr val="FF0000"/>
              </a:solidFill>
            </a:endParaRPr>
          </a:p>
        </p:txBody>
      </p:sp>
      <p:pic>
        <p:nvPicPr>
          <p:cNvPr id="8" name="Picture 7">
            <a:extLst>
              <a:ext uri="{FF2B5EF4-FFF2-40B4-BE49-F238E27FC236}">
                <a16:creationId xmlns:a16="http://schemas.microsoft.com/office/drawing/2014/main" id="{2C79B841-4CB3-42F1-B7E4-FA6481A3C2A5}"/>
              </a:ext>
            </a:extLst>
          </p:cNvPr>
          <p:cNvPicPr>
            <a:picLocks noChangeAspect="1"/>
          </p:cNvPicPr>
          <p:nvPr/>
        </p:nvPicPr>
        <p:blipFill>
          <a:blip r:embed="rId2"/>
          <a:stretch>
            <a:fillRect/>
          </a:stretch>
        </p:blipFill>
        <p:spPr>
          <a:xfrm>
            <a:off x="1514901" y="2961565"/>
            <a:ext cx="2756848" cy="2696328"/>
          </a:xfrm>
          <a:prstGeom prst="rect">
            <a:avLst/>
          </a:prstGeom>
        </p:spPr>
      </p:pic>
    </p:spTree>
    <p:extLst>
      <p:ext uri="{BB962C8B-B14F-4D97-AF65-F5344CB8AC3E}">
        <p14:creationId xmlns:p14="http://schemas.microsoft.com/office/powerpoint/2010/main" val="1160047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A606-CDAF-614B-A263-7694E1331A23}"/>
              </a:ext>
            </a:extLst>
          </p:cNvPr>
          <p:cNvSpPr>
            <a:spLocks noGrp="1"/>
          </p:cNvSpPr>
          <p:nvPr>
            <p:ph type="title"/>
          </p:nvPr>
        </p:nvSpPr>
        <p:spPr>
          <a:xfrm>
            <a:off x="1143000" y="421699"/>
            <a:ext cx="9906000" cy="1264597"/>
          </a:xfrm>
        </p:spPr>
        <p:txBody>
          <a:bodyPr>
            <a:normAutofit/>
          </a:bodyPr>
          <a:lstStyle/>
          <a:p>
            <a:pPr marL="11113" indent="-11113">
              <a:lnSpc>
                <a:spcPct val="100000"/>
              </a:lnSpc>
              <a:spcAft>
                <a:spcPts val="2400"/>
              </a:spcAft>
            </a:pPr>
            <a:r>
              <a:rPr lang="en-US" dirty="0"/>
              <a:t>Observations:</a:t>
            </a:r>
            <a:br>
              <a:rPr lang="en-US" dirty="0"/>
            </a:br>
            <a:endParaRPr lang="en-US" dirty="0"/>
          </a:p>
        </p:txBody>
      </p:sp>
      <p:sp>
        <p:nvSpPr>
          <p:cNvPr id="6" name="TextBox 5">
            <a:extLst>
              <a:ext uri="{FF2B5EF4-FFF2-40B4-BE49-F238E27FC236}">
                <a16:creationId xmlns:a16="http://schemas.microsoft.com/office/drawing/2014/main" id="{47E025AA-A16E-0346-926B-2E9DF2B521AE}"/>
              </a:ext>
            </a:extLst>
          </p:cNvPr>
          <p:cNvSpPr txBox="1"/>
          <p:nvPr/>
        </p:nvSpPr>
        <p:spPr>
          <a:xfrm>
            <a:off x="1436915" y="1505012"/>
            <a:ext cx="9906000" cy="5539978"/>
          </a:xfrm>
          <a:prstGeom prst="rect">
            <a:avLst/>
          </a:prstGeom>
          <a:noFill/>
        </p:spPr>
        <p:txBody>
          <a:bodyPr wrap="square" rtlCol="0">
            <a:spAutoFit/>
          </a:bodyPr>
          <a:lstStyle/>
          <a:p>
            <a:pPr marL="342900" indent="-342900">
              <a:buFont typeface="+mj-lt"/>
              <a:buAutoNum type="arabicPeriod"/>
            </a:pPr>
            <a:r>
              <a:rPr lang="en-US" sz="2800" dirty="0"/>
              <a:t>The number of + reviews is strangely high</a:t>
            </a:r>
          </a:p>
          <a:p>
            <a:pPr marL="342900" indent="-342900">
              <a:buFont typeface="+mj-lt"/>
              <a:buAutoNum type="arabicPeriod"/>
            </a:pPr>
            <a:r>
              <a:rPr lang="en-US" sz="2800" dirty="0"/>
              <a:t>Tableau offers quick overview and analysis of big data</a:t>
            </a:r>
          </a:p>
          <a:p>
            <a:pPr marL="342900" indent="-342900">
              <a:buFont typeface="+mj-lt"/>
              <a:buAutoNum type="arabicPeriod"/>
            </a:pPr>
            <a:r>
              <a:rPr lang="en-US" sz="2800" dirty="0"/>
              <a:t>Stats and Correlation heatmaps provide more insight into variables contributing to prices</a:t>
            </a:r>
          </a:p>
          <a:p>
            <a:pPr marL="342900" indent="-342900">
              <a:buFont typeface="+mj-lt"/>
              <a:buAutoNum type="arabicPeriod"/>
            </a:pPr>
            <a:r>
              <a:rPr lang="en-US" sz="2800" dirty="0"/>
              <a:t>Vader is precise with its polarity score</a:t>
            </a:r>
          </a:p>
          <a:p>
            <a:pPr marL="342900" indent="-342900">
              <a:buFont typeface="+mj-lt"/>
              <a:buAutoNum type="arabicPeriod"/>
            </a:pPr>
            <a:r>
              <a:rPr lang="en-US" sz="2800" dirty="0"/>
              <a:t>Big Data needed to be reduced down to generate predictive ML with logistical model</a:t>
            </a:r>
          </a:p>
          <a:p>
            <a:pPr marL="342900" indent="-342900">
              <a:buFont typeface="+mj-lt"/>
              <a:buAutoNum type="arabicPeriod"/>
            </a:pPr>
            <a:r>
              <a:rPr lang="en-US" sz="2800" dirty="0"/>
              <a:t>Sentiment Analysis requires a lot of finagling….</a:t>
            </a:r>
          </a:p>
          <a:p>
            <a:pPr marL="342900" indent="-342900">
              <a:buFont typeface="+mj-lt"/>
              <a:buAutoNum type="arabicPeriod"/>
            </a:pPr>
            <a:r>
              <a:rPr lang="en-US" sz="2800" dirty="0"/>
              <a:t>Verify data used for models is balanced to verify that model will be unbiased</a:t>
            </a:r>
          </a:p>
          <a:p>
            <a:pPr marL="342900" indent="-342900">
              <a:buFont typeface="+mj-lt"/>
              <a:buAutoNum type="arabicPeriod"/>
            </a:pPr>
            <a:endParaRPr lang="en-US" sz="2800" dirty="0"/>
          </a:p>
          <a:p>
            <a:endParaRPr lang="en-US" sz="2800" dirty="0"/>
          </a:p>
          <a:p>
            <a:endParaRPr lang="en-US" dirty="0"/>
          </a:p>
        </p:txBody>
      </p:sp>
    </p:spTree>
    <p:extLst>
      <p:ext uri="{BB962C8B-B14F-4D97-AF65-F5344CB8AC3E}">
        <p14:creationId xmlns:p14="http://schemas.microsoft.com/office/powerpoint/2010/main" val="4121432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FE47-8A35-4D47-81FE-D0E1B945865B}"/>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F63C35CC-B985-0048-AEC1-E140064F5C2D}"/>
              </a:ext>
            </a:extLst>
          </p:cNvPr>
          <p:cNvSpPr>
            <a:spLocks noGrp="1"/>
          </p:cNvSpPr>
          <p:nvPr>
            <p:ph idx="1"/>
          </p:nvPr>
        </p:nvSpPr>
        <p:spPr>
          <a:xfrm>
            <a:off x="1141413" y="1717677"/>
            <a:ext cx="5786436" cy="4214256"/>
          </a:xfrm>
          <a:ln>
            <a:solidFill>
              <a:schemeClr val="accent5">
                <a:lumMod val="40000"/>
                <a:lumOff val="60000"/>
              </a:schemeClr>
            </a:solidFill>
          </a:ln>
        </p:spPr>
        <p:txBody>
          <a:bodyPr>
            <a:normAutofit lnSpcReduction="10000"/>
          </a:bodyPr>
          <a:lstStyle/>
          <a:p>
            <a:r>
              <a:rPr lang="en-US" sz="2000" dirty="0"/>
              <a:t>Airbnb is a prominent online hospitality marketplace and provides data for properties worldwide. </a:t>
            </a:r>
          </a:p>
          <a:p>
            <a:r>
              <a:rPr lang="en-US" sz="2000" dirty="0"/>
              <a:t>We reviewed Airbnb publicly available data, focusing on listings and ratings for Dublin, Ireland (Source: </a:t>
            </a:r>
            <a:r>
              <a:rPr lang="en-US" sz="2000" dirty="0">
                <a:hlinkClick r:id="rId2"/>
              </a:rPr>
              <a:t>Inside Airbnb</a:t>
            </a:r>
            <a:r>
              <a:rPr lang="en-US" sz="2000" dirty="0"/>
              <a:t>)</a:t>
            </a:r>
          </a:p>
          <a:p>
            <a:pPr lvl="1"/>
            <a:r>
              <a:rPr lang="en-US" sz="1800" dirty="0"/>
              <a:t>Listings: Analyzed how various features of properties influence the price of a listing</a:t>
            </a:r>
          </a:p>
          <a:p>
            <a:pPr lvl="1"/>
            <a:r>
              <a:rPr lang="en-US" sz="1800" dirty="0"/>
              <a:t>Reviews: Performed sentiment analysis and added it to the training model</a:t>
            </a:r>
          </a:p>
          <a:p>
            <a:r>
              <a:rPr lang="en-US" sz="2000" dirty="0"/>
              <a:t>Various models were employed to understand relationships and predict price.</a:t>
            </a:r>
          </a:p>
          <a:p>
            <a:endParaRPr lang="en-US" sz="2000" dirty="0"/>
          </a:p>
          <a:p>
            <a:pPr marL="0" indent="0">
              <a:buNone/>
            </a:pPr>
            <a:endParaRPr lang="en-US" sz="2000" dirty="0"/>
          </a:p>
          <a:p>
            <a:endParaRPr lang="en-US" sz="2000" dirty="0"/>
          </a:p>
          <a:p>
            <a:endParaRPr lang="en-US" sz="2000" dirty="0"/>
          </a:p>
        </p:txBody>
      </p:sp>
      <p:sp>
        <p:nvSpPr>
          <p:cNvPr id="4" name="Content Placeholder 2">
            <a:extLst>
              <a:ext uri="{FF2B5EF4-FFF2-40B4-BE49-F238E27FC236}">
                <a16:creationId xmlns:a16="http://schemas.microsoft.com/office/drawing/2014/main" id="{1046F534-C8F2-534A-BB59-BBF02CFDEE00}"/>
              </a:ext>
            </a:extLst>
          </p:cNvPr>
          <p:cNvSpPr txBox="1">
            <a:spLocks/>
          </p:cNvSpPr>
          <p:nvPr/>
        </p:nvSpPr>
        <p:spPr>
          <a:xfrm>
            <a:off x="7391397" y="3571321"/>
            <a:ext cx="3656013" cy="2360612"/>
          </a:xfrm>
          <a:prstGeom prst="rect">
            <a:avLst/>
          </a:prstGeom>
          <a:ln>
            <a:solidFill>
              <a:schemeClr val="accent5">
                <a:lumMod val="40000"/>
                <a:lumOff val="60000"/>
              </a:schemeClr>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TOOLS &amp; LIBRARIES UTILIZED</a:t>
            </a:r>
          </a:p>
          <a:p>
            <a:pPr marL="519113" lvl="1" indent="-317500"/>
            <a:r>
              <a:rPr lang="en-US" sz="1600" dirty="0"/>
              <a:t>TABLEAU</a:t>
            </a:r>
          </a:p>
          <a:p>
            <a:pPr marL="519113" lvl="1" indent="-317500"/>
            <a:r>
              <a:rPr lang="en-US" sz="1600" dirty="0"/>
              <a:t>PYTHON / JUPYTER NOTEBOOK</a:t>
            </a:r>
          </a:p>
          <a:p>
            <a:pPr marL="519113" lvl="1" indent="-317500"/>
            <a:r>
              <a:rPr lang="en-US" sz="1600" dirty="0"/>
              <a:t>SENTIMENT INTENSITY ANALYZER VADER</a:t>
            </a:r>
          </a:p>
          <a:p>
            <a:pPr marL="519113" lvl="1" indent="-317500"/>
            <a:r>
              <a:rPr lang="en-US" sz="1600" dirty="0"/>
              <a:t>PANDAS, MATPLOTLIB, SKLEARN, STATMODELS.API, SEABORN</a:t>
            </a:r>
          </a:p>
          <a:p>
            <a:pPr marL="519113" lvl="1" indent="-317500"/>
            <a:r>
              <a:rPr lang="en-US" sz="1600" dirty="0"/>
              <a:t>DECISION TREE, RANDOM FOREST, LOGISTICAL </a:t>
            </a:r>
          </a:p>
          <a:p>
            <a:pPr marL="519113" lvl="1" indent="-317500"/>
            <a:r>
              <a:rPr lang="en-US" sz="1600" dirty="0"/>
              <a:t>IPKERNEL, NTLK, STANDARD SCALER</a:t>
            </a:r>
          </a:p>
          <a:p>
            <a:pPr marL="0" indent="0">
              <a:buFont typeface="Arial" panose="020B0604020202020204" pitchFamily="34" charset="0"/>
              <a:buNone/>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5B52AE46-173C-E84D-8EB9-85CE5B680CE7}"/>
              </a:ext>
            </a:extLst>
          </p:cNvPr>
          <p:cNvPicPr>
            <a:picLocks noChangeAspect="1"/>
          </p:cNvPicPr>
          <p:nvPr/>
        </p:nvPicPr>
        <p:blipFill>
          <a:blip r:embed="rId3"/>
          <a:stretch>
            <a:fillRect/>
          </a:stretch>
        </p:blipFill>
        <p:spPr>
          <a:xfrm>
            <a:off x="7391398" y="1614487"/>
            <a:ext cx="3656013" cy="1956833"/>
          </a:xfrm>
          <a:prstGeom prst="rect">
            <a:avLst/>
          </a:prstGeom>
        </p:spPr>
      </p:pic>
    </p:spTree>
    <p:extLst>
      <p:ext uri="{BB962C8B-B14F-4D97-AF65-F5344CB8AC3E}">
        <p14:creationId xmlns:p14="http://schemas.microsoft.com/office/powerpoint/2010/main" val="19286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01AC-9B5C-4C4B-9916-B3C18E70B20D}"/>
              </a:ext>
            </a:extLst>
          </p:cNvPr>
          <p:cNvSpPr>
            <a:spLocks noGrp="1"/>
          </p:cNvSpPr>
          <p:nvPr>
            <p:ph type="title"/>
          </p:nvPr>
        </p:nvSpPr>
        <p:spPr>
          <a:xfrm>
            <a:off x="1141413" y="618518"/>
            <a:ext cx="9905998" cy="1478570"/>
          </a:xfrm>
        </p:spPr>
        <p:txBody>
          <a:bodyPr>
            <a:normAutofit/>
          </a:bodyPr>
          <a:lstStyle/>
          <a:p>
            <a:r>
              <a:rPr lang="en-US" dirty="0"/>
              <a:t>Analysis Methodology</a:t>
            </a:r>
          </a:p>
        </p:txBody>
      </p:sp>
      <p:graphicFrame>
        <p:nvGraphicFramePr>
          <p:cNvPr id="5" name="Content Placeholder 2">
            <a:extLst>
              <a:ext uri="{FF2B5EF4-FFF2-40B4-BE49-F238E27FC236}">
                <a16:creationId xmlns:a16="http://schemas.microsoft.com/office/drawing/2014/main" id="{88C1B5B1-1C99-46CA-B2D9-C9999B202895}"/>
              </a:ext>
            </a:extLst>
          </p:cNvPr>
          <p:cNvGraphicFramePr>
            <a:graphicFrameLocks noGrp="1"/>
          </p:cNvGraphicFramePr>
          <p:nvPr>
            <p:ph idx="1"/>
            <p:extLst>
              <p:ext uri="{D42A27DB-BD31-4B8C-83A1-F6EECF244321}">
                <p14:modId xmlns:p14="http://schemas.microsoft.com/office/powerpoint/2010/main" val="4172017070"/>
              </p:ext>
            </p:extLst>
          </p:nvPr>
        </p:nvGraphicFramePr>
        <p:xfrm>
          <a:off x="868248" y="2097088"/>
          <a:ext cx="10452327" cy="3848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81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A901-0027-FB49-B22D-F500E50804C9}"/>
              </a:ext>
            </a:extLst>
          </p:cNvPr>
          <p:cNvSpPr>
            <a:spLocks noGrp="1"/>
          </p:cNvSpPr>
          <p:nvPr>
            <p:ph type="title"/>
          </p:nvPr>
        </p:nvSpPr>
        <p:spPr>
          <a:xfrm>
            <a:off x="2067147" y="2622323"/>
            <a:ext cx="3712722" cy="1613353"/>
          </a:xfrm>
        </p:spPr>
        <p:txBody>
          <a:bodyPr anchor="t" anchorCtr="0">
            <a:noAutofit/>
          </a:bodyPr>
          <a:lstStyle/>
          <a:p>
            <a:pPr algn="r"/>
            <a:r>
              <a:rPr lang="en-US" sz="4000" dirty="0">
                <a:solidFill>
                  <a:schemeClr val="bg1"/>
                </a:solidFill>
              </a:rPr>
              <a:t>Tableau</a:t>
            </a:r>
            <a:br>
              <a:rPr lang="en-US" sz="4000" dirty="0">
                <a:solidFill>
                  <a:schemeClr val="bg1"/>
                </a:solidFill>
              </a:rPr>
            </a:br>
            <a:r>
              <a:rPr lang="en-US" sz="4000" dirty="0">
                <a:solidFill>
                  <a:schemeClr val="bg1"/>
                </a:solidFill>
              </a:rPr>
              <a:t>Data Preview Visualizations</a:t>
            </a:r>
          </a:p>
        </p:txBody>
      </p:sp>
      <p:sp>
        <p:nvSpPr>
          <p:cNvPr id="3" name="Text Placeholder 2">
            <a:extLst>
              <a:ext uri="{FF2B5EF4-FFF2-40B4-BE49-F238E27FC236}">
                <a16:creationId xmlns:a16="http://schemas.microsoft.com/office/drawing/2014/main" id="{89BD7750-6C4E-D44F-A289-922E70217E66}"/>
              </a:ext>
            </a:extLst>
          </p:cNvPr>
          <p:cNvSpPr>
            <a:spLocks noGrp="1"/>
          </p:cNvSpPr>
          <p:nvPr>
            <p:ph type="body" idx="1"/>
          </p:nvPr>
        </p:nvSpPr>
        <p:spPr>
          <a:xfrm>
            <a:off x="931973" y="4393813"/>
            <a:ext cx="10324875" cy="1374776"/>
          </a:xfrm>
        </p:spPr>
        <p:txBody>
          <a:bodyPr>
            <a:normAutofit/>
          </a:bodyPr>
          <a:lstStyle/>
          <a:p>
            <a:r>
              <a:rPr lang="en-US" sz="2800" dirty="0"/>
              <a:t>CLASS is over. We deserve Some Guinness. Let’s go to Dublin!</a:t>
            </a:r>
          </a:p>
        </p:txBody>
      </p:sp>
      <p:sp>
        <p:nvSpPr>
          <p:cNvPr id="6" name="Title 1">
            <a:extLst>
              <a:ext uri="{FF2B5EF4-FFF2-40B4-BE49-F238E27FC236}">
                <a16:creationId xmlns:a16="http://schemas.microsoft.com/office/drawing/2014/main" id="{11B28EE1-7ABC-DB48-ACE6-C3E1DEAA47FE}"/>
              </a:ext>
            </a:extLst>
          </p:cNvPr>
          <p:cNvSpPr txBox="1">
            <a:spLocks/>
          </p:cNvSpPr>
          <p:nvPr/>
        </p:nvSpPr>
        <p:spPr>
          <a:xfrm>
            <a:off x="1141411" y="1470818"/>
            <a:ext cx="99060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US" dirty="0"/>
          </a:p>
        </p:txBody>
      </p:sp>
      <p:pic>
        <p:nvPicPr>
          <p:cNvPr id="11" name="Picture 10">
            <a:extLst>
              <a:ext uri="{FF2B5EF4-FFF2-40B4-BE49-F238E27FC236}">
                <a16:creationId xmlns:a16="http://schemas.microsoft.com/office/drawing/2014/main" id="{E732F3A6-3639-964B-B7E8-16D9BF1B736E}"/>
              </a:ext>
            </a:extLst>
          </p:cNvPr>
          <p:cNvPicPr>
            <a:picLocks noChangeAspect="1"/>
          </p:cNvPicPr>
          <p:nvPr/>
        </p:nvPicPr>
        <p:blipFill>
          <a:blip r:embed="rId2"/>
          <a:stretch>
            <a:fillRect/>
          </a:stretch>
        </p:blipFill>
        <p:spPr>
          <a:xfrm>
            <a:off x="6094410" y="2622323"/>
            <a:ext cx="3113091" cy="1683611"/>
          </a:xfrm>
          <a:prstGeom prst="rect">
            <a:avLst/>
          </a:prstGeom>
          <a:ln>
            <a:solidFill>
              <a:schemeClr val="bg1"/>
            </a:solidFill>
          </a:ln>
        </p:spPr>
      </p:pic>
      <p:sp>
        <p:nvSpPr>
          <p:cNvPr id="4" name="Rectangle 3">
            <a:extLst>
              <a:ext uri="{FF2B5EF4-FFF2-40B4-BE49-F238E27FC236}">
                <a16:creationId xmlns:a16="http://schemas.microsoft.com/office/drawing/2014/main" id="{1E99A196-4B94-3047-8C5C-27B8AEB03FE9}"/>
              </a:ext>
            </a:extLst>
          </p:cNvPr>
          <p:cNvSpPr/>
          <p:nvPr/>
        </p:nvSpPr>
        <p:spPr>
          <a:xfrm>
            <a:off x="2596738" y="5064015"/>
            <a:ext cx="6096000" cy="646331"/>
          </a:xfrm>
          <a:prstGeom prst="rect">
            <a:avLst/>
          </a:prstGeom>
        </p:spPr>
        <p:txBody>
          <a:bodyPr>
            <a:spAutoFit/>
          </a:bodyPr>
          <a:lstStyle/>
          <a:p>
            <a:pPr algn="ctr"/>
            <a:r>
              <a:rPr lang="en-US" u="sng" dirty="0">
                <a:latin typeface="Slack-Lato"/>
                <a:hlinkClick r:id="rId3">
                  <a:extLst>
                    <a:ext uri="{A12FA001-AC4F-418D-AE19-62706E023703}">
                      <ahyp:hlinkClr xmlns:ahyp="http://schemas.microsoft.com/office/drawing/2018/hyperlinkcolor" val="tx"/>
                    </a:ext>
                  </a:extLst>
                </a:hlinkClick>
              </a:rPr>
              <a:t>https://public.tableau.com/profile/soumya.murali#!/vizhome/final_project_send/SatelliteviewofAirbnblisting-DublinIreland</a:t>
            </a:r>
            <a:endParaRPr lang="en-US" dirty="0"/>
          </a:p>
        </p:txBody>
      </p:sp>
    </p:spTree>
    <p:extLst>
      <p:ext uri="{BB962C8B-B14F-4D97-AF65-F5344CB8AC3E}">
        <p14:creationId xmlns:p14="http://schemas.microsoft.com/office/powerpoint/2010/main" val="44256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6" name="Rectangle 65">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69"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0"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0"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4"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5C0FF7-9914-6541-90EC-8580BBF3EEFC}"/>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5600" dirty="0"/>
              <a:t>Macro view:</a:t>
            </a:r>
            <a:br>
              <a:rPr lang="en-US" sz="5600" dirty="0"/>
            </a:br>
            <a:r>
              <a:rPr lang="en-US" sz="5600" dirty="0"/>
              <a:t>What’s Going on in The Data Set?</a:t>
            </a:r>
          </a:p>
        </p:txBody>
      </p:sp>
      <p:sp>
        <p:nvSpPr>
          <p:cNvPr id="3" name="Text Placeholder 2">
            <a:extLst>
              <a:ext uri="{FF2B5EF4-FFF2-40B4-BE49-F238E27FC236}">
                <a16:creationId xmlns:a16="http://schemas.microsoft.com/office/drawing/2014/main" id="{0F3E8783-9962-3F43-882F-21A04F2A7ABE}"/>
              </a:ext>
            </a:extLst>
          </p:cNvPr>
          <p:cNvSpPr>
            <a:spLocks noGrp="1"/>
          </p:cNvSpPr>
          <p:nvPr>
            <p:ph type="body" idx="1"/>
          </p:nvPr>
        </p:nvSpPr>
        <p:spPr>
          <a:xfrm>
            <a:off x="7851631" y="1122363"/>
            <a:ext cx="2816368" cy="4287834"/>
          </a:xfrm>
        </p:spPr>
        <p:txBody>
          <a:bodyPr vert="horz" lIns="91440" tIns="45720" rIns="91440" bIns="45720" rtlCol="0" anchor="ctr">
            <a:normAutofit/>
          </a:bodyPr>
          <a:lstStyle/>
          <a:p>
            <a:r>
              <a:rPr lang="en-US" sz="2400" dirty="0">
                <a:solidFill>
                  <a:schemeClr val="tx2"/>
                </a:solidFill>
              </a:rPr>
              <a:t>Jenn Brockman</a:t>
            </a:r>
          </a:p>
        </p:txBody>
      </p:sp>
      <p:cxnSp>
        <p:nvCxnSpPr>
          <p:cNvPr id="126" name="Straight Connector 125">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3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345023-BD2E-554F-9673-B70A01E879C2}"/>
              </a:ext>
            </a:extLst>
          </p:cNvPr>
          <p:cNvSpPr>
            <a:spLocks noGrp="1"/>
          </p:cNvSpPr>
          <p:nvPr>
            <p:ph type="title"/>
          </p:nvPr>
        </p:nvSpPr>
        <p:spPr>
          <a:xfrm>
            <a:off x="1141413" y="618518"/>
            <a:ext cx="4459286" cy="1478570"/>
          </a:xfrm>
        </p:spPr>
        <p:txBody>
          <a:bodyPr>
            <a:normAutofit/>
          </a:bodyPr>
          <a:lstStyle/>
          <a:p>
            <a:r>
              <a:rPr lang="en-US" sz="3200" dirty="0"/>
              <a:t>Initial Listings Data Research</a:t>
            </a:r>
          </a:p>
        </p:txBody>
      </p:sp>
      <p:sp>
        <p:nvSpPr>
          <p:cNvPr id="3" name="Content Placeholder 2">
            <a:extLst>
              <a:ext uri="{FF2B5EF4-FFF2-40B4-BE49-F238E27FC236}">
                <a16:creationId xmlns:a16="http://schemas.microsoft.com/office/drawing/2014/main" id="{8A3BED58-207A-6F4F-8DE3-E70F6449E7F6}"/>
              </a:ext>
            </a:extLst>
          </p:cNvPr>
          <p:cNvSpPr>
            <a:spLocks noGrp="1"/>
          </p:cNvSpPr>
          <p:nvPr>
            <p:ph idx="1"/>
          </p:nvPr>
        </p:nvSpPr>
        <p:spPr>
          <a:xfrm>
            <a:off x="1141412" y="2249487"/>
            <a:ext cx="4459287" cy="3965046"/>
          </a:xfrm>
        </p:spPr>
        <p:txBody>
          <a:bodyPr>
            <a:normAutofit lnSpcReduction="10000"/>
          </a:bodyPr>
          <a:lstStyle/>
          <a:p>
            <a:r>
              <a:rPr lang="en-US" sz="2000" dirty="0"/>
              <a:t>Dataset: contains ~ 96 features, ranging from listing ID, URL, to property type, host type amenities, etc.</a:t>
            </a:r>
          </a:p>
          <a:p>
            <a:r>
              <a:rPr lang="en-US" sz="2000" dirty="0"/>
              <a:t>The initial correlation heatmap chart is fairly messy but clearly shows unimportant data -and-</a:t>
            </a:r>
          </a:p>
          <a:p>
            <a:r>
              <a:rPr lang="en-US" sz="2000" dirty="0"/>
              <a:t>Gives insight that more important influencers are: price, square feet, accommodation, # of bedrooms, bathrooms and beds.</a:t>
            </a:r>
          </a:p>
        </p:txBody>
      </p:sp>
      <p:pic>
        <p:nvPicPr>
          <p:cNvPr id="7" name="Picture 6">
            <a:extLst>
              <a:ext uri="{FF2B5EF4-FFF2-40B4-BE49-F238E27FC236}">
                <a16:creationId xmlns:a16="http://schemas.microsoft.com/office/drawing/2014/main" id="{5D6CC651-2389-D341-AAB3-35B0B82A6F77}"/>
              </a:ext>
            </a:extLst>
          </p:cNvPr>
          <p:cNvPicPr>
            <a:picLocks noChangeAspect="1"/>
          </p:cNvPicPr>
          <p:nvPr/>
        </p:nvPicPr>
        <p:blipFill>
          <a:blip r:embed="rId3"/>
          <a:stretch>
            <a:fillRect/>
          </a:stretch>
        </p:blipFill>
        <p:spPr>
          <a:xfrm>
            <a:off x="6043611" y="1020763"/>
            <a:ext cx="5456279" cy="5101620"/>
          </a:xfrm>
          <a:prstGeom prst="round2DiagRect">
            <a:avLst>
              <a:gd name="adj1" fmla="val 5608"/>
              <a:gd name="adj2" fmla="val 0"/>
            </a:avLst>
          </a:prstGeom>
          <a:solidFill>
            <a:schemeClr val="tx2">
              <a:lumMod val="20000"/>
              <a:lumOff val="80000"/>
            </a:schemeClr>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 name="Rectangle 7">
            <a:extLst>
              <a:ext uri="{FF2B5EF4-FFF2-40B4-BE49-F238E27FC236}">
                <a16:creationId xmlns:a16="http://schemas.microsoft.com/office/drawing/2014/main" id="{A208EA72-844C-7E40-9CBC-5012D6339EA5}"/>
              </a:ext>
            </a:extLst>
          </p:cNvPr>
          <p:cNvSpPr/>
          <p:nvPr/>
        </p:nvSpPr>
        <p:spPr>
          <a:xfrm>
            <a:off x="1320800" y="6858000"/>
            <a:ext cx="9294813" cy="3970318"/>
          </a:xfrm>
          <a:prstGeom prst="rect">
            <a:avLst/>
          </a:prstGeom>
        </p:spPr>
        <p:txBody>
          <a:bodyPr wrap="square">
            <a:spAutoFit/>
          </a:bodyPr>
          <a:lstStyle/>
          <a:p>
            <a:pPr fontAlgn="base"/>
            <a:endParaRPr lang="en-US" dirty="0">
              <a:solidFill>
                <a:srgbClr val="242729"/>
              </a:solidFill>
              <a:latin typeface="inherit"/>
            </a:endParaRPr>
          </a:p>
          <a:p>
            <a:pPr fontAlgn="base"/>
            <a:r>
              <a:rPr lang="en-US" dirty="0">
                <a:solidFill>
                  <a:srgbClr val="242729"/>
                </a:solidFill>
                <a:latin typeface="inherit"/>
              </a:rPr>
              <a:t>Each square shows the correlation between the variables on each axis. Correlation ranges from -1 to +1. Values closer to zero means there is no linear trend between the two variables. The close to 1 the correlation is the more positively correlated they are; that is as one increases so does the other and the closer to 1 the stronger this relationship is. A correlation closer to -1 is similar, but instead of both increasing one variable will decrease as the other increases. The diagonals are all 1/dark green because those squares are correlating each variable to itself (so it's a perfect correlation). For the rest the larger the number and darker the color the higher the correlation between the two variables. The plot is also symmetrical about the diagonal since the same two variables are being paired together in those squares.</a:t>
            </a:r>
          </a:p>
          <a:p>
            <a:pPr fontAlgn="base"/>
            <a:endParaRPr lang="en-US" b="0" i="0" dirty="0">
              <a:solidFill>
                <a:srgbClr val="242729"/>
              </a:solidFill>
              <a:effectLst/>
              <a:latin typeface="inherit"/>
            </a:endParaRPr>
          </a:p>
          <a:p>
            <a:pPr fontAlgn="base"/>
            <a:r>
              <a:rPr lang="en-US" dirty="0">
                <a:solidFill>
                  <a:schemeClr val="bg1"/>
                </a:solidFill>
              </a:rPr>
              <a:t>A heat map is an eye-catcher, nothing more. It gives extreme colors to extreme values so they are easily visible to the naked eye. Apart from that, it's just a matrix of numbers, no special interpretation required.</a:t>
            </a:r>
            <a:endParaRPr lang="en-US" b="0" i="0" dirty="0">
              <a:solidFill>
                <a:schemeClr val="bg1"/>
              </a:solidFill>
              <a:effectLst/>
              <a:latin typeface="inherit"/>
            </a:endParaRPr>
          </a:p>
        </p:txBody>
      </p:sp>
      <p:sp>
        <p:nvSpPr>
          <p:cNvPr id="9" name="TextBox 8">
            <a:extLst>
              <a:ext uri="{FF2B5EF4-FFF2-40B4-BE49-F238E27FC236}">
                <a16:creationId xmlns:a16="http://schemas.microsoft.com/office/drawing/2014/main" id="{49A4CC44-FEF0-8E49-BD92-86F8B60D65EA}"/>
              </a:ext>
            </a:extLst>
          </p:cNvPr>
          <p:cNvSpPr txBox="1"/>
          <p:nvPr/>
        </p:nvSpPr>
        <p:spPr>
          <a:xfrm>
            <a:off x="7504782" y="504784"/>
            <a:ext cx="2783134" cy="461665"/>
          </a:xfrm>
          <a:prstGeom prst="rect">
            <a:avLst/>
          </a:prstGeom>
          <a:noFill/>
        </p:spPr>
        <p:txBody>
          <a:bodyPr wrap="none" rtlCol="0">
            <a:spAutoFit/>
          </a:bodyPr>
          <a:lstStyle/>
          <a:p>
            <a:r>
              <a:rPr lang="en-US" sz="2400" dirty="0"/>
              <a:t>Correlation Heatmap</a:t>
            </a:r>
            <a:endParaRPr lang="en-US" dirty="0"/>
          </a:p>
        </p:txBody>
      </p:sp>
    </p:spTree>
    <p:extLst>
      <p:ext uri="{BB962C8B-B14F-4D97-AF65-F5344CB8AC3E}">
        <p14:creationId xmlns:p14="http://schemas.microsoft.com/office/powerpoint/2010/main" val="395243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7BA3F8-2178-0E4C-95D4-FF0BB920C479}"/>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Stats Library </a:t>
            </a:r>
          </a:p>
        </p:txBody>
      </p:sp>
      <p:sp>
        <p:nvSpPr>
          <p:cNvPr id="7" name="Content Placeholder 2">
            <a:extLst>
              <a:ext uri="{FF2B5EF4-FFF2-40B4-BE49-F238E27FC236}">
                <a16:creationId xmlns:a16="http://schemas.microsoft.com/office/drawing/2014/main" id="{DF83EED3-A892-0D4E-927D-0B4B506F0649}"/>
              </a:ext>
            </a:extLst>
          </p:cNvPr>
          <p:cNvSpPr>
            <a:spLocks noGrp="1"/>
          </p:cNvSpPr>
          <p:nvPr>
            <p:ph idx="1"/>
          </p:nvPr>
        </p:nvSpPr>
        <p:spPr>
          <a:xfrm>
            <a:off x="844620" y="2249487"/>
            <a:ext cx="2862444" cy="3957302"/>
          </a:xfrm>
        </p:spPr>
        <p:txBody>
          <a:bodyPr>
            <a:normAutofit/>
          </a:bodyPr>
          <a:lstStyle/>
          <a:p>
            <a:r>
              <a:rPr lang="en-US" sz="1800" dirty="0">
                <a:solidFill>
                  <a:srgbClr val="FFFFFF"/>
                </a:solidFill>
              </a:rPr>
              <a:t>STATMODELSAPI Library validated important factors: price, host response rate, # bathrooms, # bedrooms, # beds review score ratings and number of amenities.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Picture 5">
            <a:extLst>
              <a:ext uri="{FF2B5EF4-FFF2-40B4-BE49-F238E27FC236}">
                <a16:creationId xmlns:a16="http://schemas.microsoft.com/office/drawing/2014/main" id="{A35E8609-F6EF-2446-8ACD-10920D2B35B5}"/>
              </a:ext>
            </a:extLst>
          </p:cNvPr>
          <p:cNvPicPr>
            <a:picLocks noChangeAspect="1"/>
          </p:cNvPicPr>
          <p:nvPr/>
        </p:nvPicPr>
        <p:blipFill>
          <a:blip r:embed="rId3"/>
          <a:stretch>
            <a:fillRect/>
          </a:stretch>
        </p:blipFill>
        <p:spPr>
          <a:xfrm>
            <a:off x="6345922" y="669138"/>
            <a:ext cx="3548683" cy="5566562"/>
          </a:xfrm>
          <a:prstGeom prst="rect">
            <a:avLst/>
          </a:prstGeom>
          <a:solidFill>
            <a:schemeClr val="accent5">
              <a:lumMod val="20000"/>
              <a:lumOff val="80000"/>
            </a:schemeClr>
          </a:solidFill>
        </p:spPr>
      </p:pic>
      <p:sp>
        <p:nvSpPr>
          <p:cNvPr id="8" name="TextBox 7">
            <a:extLst>
              <a:ext uri="{FF2B5EF4-FFF2-40B4-BE49-F238E27FC236}">
                <a16:creationId xmlns:a16="http://schemas.microsoft.com/office/drawing/2014/main" id="{780A87CF-F3AE-F84C-AE63-1BA526400ABA}"/>
              </a:ext>
            </a:extLst>
          </p:cNvPr>
          <p:cNvSpPr txBox="1"/>
          <p:nvPr/>
        </p:nvSpPr>
        <p:spPr>
          <a:xfrm>
            <a:off x="6484972" y="193437"/>
            <a:ext cx="3423170" cy="400110"/>
          </a:xfrm>
          <a:prstGeom prst="rect">
            <a:avLst/>
          </a:prstGeom>
          <a:noFill/>
        </p:spPr>
        <p:txBody>
          <a:bodyPr wrap="square" rtlCol="0">
            <a:spAutoFit/>
          </a:bodyPr>
          <a:lstStyle/>
          <a:p>
            <a:r>
              <a:rPr lang="en-US" sz="2000" dirty="0"/>
              <a:t>Distribution Charts by Variable</a:t>
            </a:r>
          </a:p>
        </p:txBody>
      </p:sp>
    </p:spTree>
    <p:extLst>
      <p:ext uri="{BB962C8B-B14F-4D97-AF65-F5344CB8AC3E}">
        <p14:creationId xmlns:p14="http://schemas.microsoft.com/office/powerpoint/2010/main" val="165962839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265A53-5EEB-0A49-8DF2-F06BC4CA14B6}"/>
              </a:ext>
            </a:extLst>
          </p:cNvPr>
          <p:cNvSpPr>
            <a:spLocks noGrp="1"/>
          </p:cNvSpPr>
          <p:nvPr>
            <p:ph type="title"/>
          </p:nvPr>
        </p:nvSpPr>
        <p:spPr>
          <a:xfrm>
            <a:off x="1141413" y="618518"/>
            <a:ext cx="4459286" cy="1478570"/>
          </a:xfrm>
        </p:spPr>
        <p:txBody>
          <a:bodyPr>
            <a:normAutofit/>
          </a:bodyPr>
          <a:lstStyle/>
          <a:p>
            <a:r>
              <a:rPr lang="en-US" sz="3200" dirty="0"/>
              <a:t>Next Step: </a:t>
            </a:r>
            <a:br>
              <a:rPr lang="en-US" sz="3200" dirty="0"/>
            </a:br>
            <a:r>
              <a:rPr lang="en-US" sz="3200" dirty="0"/>
              <a:t>Combine Listings and Reviews Data</a:t>
            </a:r>
          </a:p>
        </p:txBody>
      </p:sp>
      <p:sp>
        <p:nvSpPr>
          <p:cNvPr id="3" name="Content Placeholder 2">
            <a:extLst>
              <a:ext uri="{FF2B5EF4-FFF2-40B4-BE49-F238E27FC236}">
                <a16:creationId xmlns:a16="http://schemas.microsoft.com/office/drawing/2014/main" id="{3A4F0F03-30E5-1F49-B5E2-55122A0C764A}"/>
              </a:ext>
            </a:extLst>
          </p:cNvPr>
          <p:cNvSpPr>
            <a:spLocks noGrp="1"/>
          </p:cNvSpPr>
          <p:nvPr>
            <p:ph idx="1"/>
          </p:nvPr>
        </p:nvSpPr>
        <p:spPr>
          <a:xfrm>
            <a:off x="1141412" y="2249487"/>
            <a:ext cx="4459287" cy="3965046"/>
          </a:xfrm>
        </p:spPr>
        <p:txBody>
          <a:bodyPr>
            <a:normAutofit/>
          </a:bodyPr>
          <a:lstStyle/>
          <a:p>
            <a:r>
              <a:rPr lang="en-US" sz="2000" dirty="0"/>
              <a:t>Cleaned data and added reviews data elements. </a:t>
            </a:r>
          </a:p>
          <a:p>
            <a:r>
              <a:rPr lang="en-US" sz="2000" dirty="0"/>
              <a:t>New correlation heatmap shows most important factors: </a:t>
            </a:r>
          </a:p>
          <a:p>
            <a:pPr marL="457200" lvl="1" indent="0">
              <a:buNone/>
            </a:pPr>
            <a:r>
              <a:rPr lang="en-US" dirty="0"/>
              <a:t>price 1.000000 </a:t>
            </a:r>
          </a:p>
          <a:p>
            <a:pPr marL="457200" lvl="1" indent="0">
              <a:buNone/>
            </a:pPr>
            <a:r>
              <a:rPr lang="en-US" dirty="0"/>
              <a:t>accommodates 0.239997 </a:t>
            </a:r>
          </a:p>
          <a:p>
            <a:pPr marL="457200" lvl="1" indent="0">
              <a:buNone/>
            </a:pPr>
            <a:r>
              <a:rPr lang="en-US" dirty="0"/>
              <a:t>bedrooms 0.225551 </a:t>
            </a:r>
          </a:p>
          <a:p>
            <a:pPr marL="457200" lvl="1" indent="0">
              <a:buNone/>
            </a:pPr>
            <a:r>
              <a:rPr lang="en-US" dirty="0"/>
              <a:t>bathrooms 0.213528 </a:t>
            </a:r>
          </a:p>
          <a:p>
            <a:pPr marL="457200" lvl="1" indent="0">
              <a:buNone/>
            </a:pPr>
            <a:r>
              <a:rPr lang="en-US" dirty="0"/>
              <a:t>beds 0.194283 </a:t>
            </a:r>
          </a:p>
        </p:txBody>
      </p:sp>
      <p:pic>
        <p:nvPicPr>
          <p:cNvPr id="11" name="Picture 10">
            <a:extLst>
              <a:ext uri="{FF2B5EF4-FFF2-40B4-BE49-F238E27FC236}">
                <a16:creationId xmlns:a16="http://schemas.microsoft.com/office/drawing/2014/main" id="{FC610F4E-8322-D749-8F83-F7735F06A572}"/>
              </a:ext>
            </a:extLst>
          </p:cNvPr>
          <p:cNvPicPr>
            <a:picLocks noChangeAspect="1"/>
          </p:cNvPicPr>
          <p:nvPr/>
        </p:nvPicPr>
        <p:blipFill>
          <a:blip r:embed="rId3"/>
          <a:stretch>
            <a:fillRect/>
          </a:stretch>
        </p:blipFill>
        <p:spPr>
          <a:xfrm>
            <a:off x="6096000" y="1124888"/>
            <a:ext cx="5456279" cy="4583274"/>
          </a:xfrm>
          <a:prstGeom prst="round2DiagRect">
            <a:avLst>
              <a:gd name="adj1" fmla="val 5608"/>
              <a:gd name="adj2" fmla="val 0"/>
            </a:avLst>
          </a:prstGeom>
          <a:solidFill>
            <a:schemeClr val="accent5">
              <a:lumMod val="20000"/>
              <a:lumOff val="80000"/>
            </a:schemeClr>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8" name="TextBox 47">
            <a:extLst>
              <a:ext uri="{FF2B5EF4-FFF2-40B4-BE49-F238E27FC236}">
                <a16:creationId xmlns:a16="http://schemas.microsoft.com/office/drawing/2014/main" id="{C1AC4A70-3A9A-824B-8AE1-DE4B8D16E473}"/>
              </a:ext>
            </a:extLst>
          </p:cNvPr>
          <p:cNvSpPr txBox="1"/>
          <p:nvPr/>
        </p:nvSpPr>
        <p:spPr>
          <a:xfrm>
            <a:off x="7412947" y="536873"/>
            <a:ext cx="3515706" cy="461665"/>
          </a:xfrm>
          <a:prstGeom prst="rect">
            <a:avLst/>
          </a:prstGeom>
          <a:noFill/>
        </p:spPr>
        <p:txBody>
          <a:bodyPr wrap="none" rtlCol="0">
            <a:spAutoFit/>
          </a:bodyPr>
          <a:lstStyle/>
          <a:p>
            <a:r>
              <a:rPr lang="en-US" sz="2400" dirty="0">
                <a:solidFill>
                  <a:srgbClr val="FF0000"/>
                </a:solidFill>
              </a:rPr>
              <a:t>NEW</a:t>
            </a:r>
            <a:r>
              <a:rPr lang="en-US" sz="2400" dirty="0"/>
              <a:t> Correlation Heatmap</a:t>
            </a:r>
            <a:endParaRPr lang="en-US" dirty="0"/>
          </a:p>
        </p:txBody>
      </p:sp>
    </p:spTree>
    <p:extLst>
      <p:ext uri="{BB962C8B-B14F-4D97-AF65-F5344CB8AC3E}">
        <p14:creationId xmlns:p14="http://schemas.microsoft.com/office/powerpoint/2010/main" val="201042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8C9F-D85D-C646-83D7-56C0BBF2EF96}"/>
              </a:ext>
            </a:extLst>
          </p:cNvPr>
          <p:cNvSpPr>
            <a:spLocks noGrp="1"/>
          </p:cNvSpPr>
          <p:nvPr>
            <p:ph type="title"/>
          </p:nvPr>
        </p:nvSpPr>
        <p:spPr/>
        <p:txBody>
          <a:bodyPr/>
          <a:lstStyle/>
          <a:p>
            <a:r>
              <a:rPr lang="en-US" dirty="0"/>
              <a:t>Other Attempted Data Transformation </a:t>
            </a:r>
          </a:p>
        </p:txBody>
      </p:sp>
      <p:sp>
        <p:nvSpPr>
          <p:cNvPr id="3" name="Content Placeholder 2">
            <a:extLst>
              <a:ext uri="{FF2B5EF4-FFF2-40B4-BE49-F238E27FC236}">
                <a16:creationId xmlns:a16="http://schemas.microsoft.com/office/drawing/2014/main" id="{8F832401-DC05-B84C-9D73-40C260FAF994}"/>
              </a:ext>
            </a:extLst>
          </p:cNvPr>
          <p:cNvSpPr>
            <a:spLocks noGrp="1"/>
          </p:cNvSpPr>
          <p:nvPr>
            <p:ph idx="1"/>
          </p:nvPr>
        </p:nvSpPr>
        <p:spPr>
          <a:xfrm>
            <a:off x="1427161" y="2011334"/>
            <a:ext cx="4387851" cy="3541714"/>
          </a:xfrm>
        </p:spPr>
        <p:txBody>
          <a:bodyPr>
            <a:normAutofit fontScale="92500"/>
          </a:bodyPr>
          <a:lstStyle/>
          <a:p>
            <a:r>
              <a:rPr lang="en-US" dirty="0"/>
              <a:t>Converted zip code, room-type and bed-type to dummy variables to create categories to determine relationship. </a:t>
            </a:r>
          </a:p>
          <a:p>
            <a:r>
              <a:rPr lang="en-US" dirty="0"/>
              <a:t>This worked in the calculations, but the chart blew up.</a:t>
            </a:r>
          </a:p>
          <a:p>
            <a:r>
              <a:rPr lang="en-US" dirty="0"/>
              <a:t>Speculation: Simply too much data from reviews messed up the chart.</a:t>
            </a:r>
          </a:p>
        </p:txBody>
      </p:sp>
      <p:pic>
        <p:nvPicPr>
          <p:cNvPr id="4" name="Picture 3">
            <a:extLst>
              <a:ext uri="{FF2B5EF4-FFF2-40B4-BE49-F238E27FC236}">
                <a16:creationId xmlns:a16="http://schemas.microsoft.com/office/drawing/2014/main" id="{171C9098-796F-CF4D-A969-FAF4F41993DD}"/>
              </a:ext>
            </a:extLst>
          </p:cNvPr>
          <p:cNvPicPr>
            <a:picLocks noChangeAspect="1"/>
          </p:cNvPicPr>
          <p:nvPr/>
        </p:nvPicPr>
        <p:blipFill>
          <a:blip r:embed="rId2"/>
          <a:stretch>
            <a:fillRect/>
          </a:stretch>
        </p:blipFill>
        <p:spPr>
          <a:xfrm>
            <a:off x="6461917" y="2114522"/>
            <a:ext cx="3938588" cy="3282157"/>
          </a:xfrm>
          <a:prstGeom prst="rect">
            <a:avLst/>
          </a:prstGeom>
          <a:solidFill>
            <a:schemeClr val="tx2">
              <a:lumMod val="20000"/>
              <a:lumOff val="80000"/>
            </a:schemeClr>
          </a:solidFill>
        </p:spPr>
      </p:pic>
      <p:sp>
        <p:nvSpPr>
          <p:cNvPr id="5" name="Rectangle 4">
            <a:extLst>
              <a:ext uri="{FF2B5EF4-FFF2-40B4-BE49-F238E27FC236}">
                <a16:creationId xmlns:a16="http://schemas.microsoft.com/office/drawing/2014/main" id="{B1580FB5-F499-3D40-A243-7E332BD14DBE}"/>
              </a:ext>
            </a:extLst>
          </p:cNvPr>
          <p:cNvSpPr/>
          <p:nvPr/>
        </p:nvSpPr>
        <p:spPr>
          <a:xfrm>
            <a:off x="7267577" y="5396679"/>
            <a:ext cx="6096000" cy="1354217"/>
          </a:xfrm>
          <a:prstGeom prst="rect">
            <a:avLst/>
          </a:prstGeom>
        </p:spPr>
        <p:txBody>
          <a:bodyPr>
            <a:spAutoFit/>
          </a:bodyPr>
          <a:lstStyle/>
          <a:p>
            <a:r>
              <a:rPr lang="en-US" sz="1600" dirty="0">
                <a:solidFill>
                  <a:schemeClr val="tx2">
                    <a:lumMod val="40000"/>
                    <a:lumOff val="60000"/>
                  </a:schemeClr>
                </a:solidFill>
              </a:rPr>
              <a:t>price: 1.000000 </a:t>
            </a:r>
          </a:p>
          <a:p>
            <a:r>
              <a:rPr lang="en-US" sz="1600" dirty="0" err="1">
                <a:solidFill>
                  <a:schemeClr val="tx2">
                    <a:lumMod val="40000"/>
                    <a:lumOff val="60000"/>
                  </a:schemeClr>
                </a:solidFill>
              </a:rPr>
              <a:t>zipcode</a:t>
            </a:r>
            <a:r>
              <a:rPr lang="en-US" sz="1600" dirty="0">
                <a:solidFill>
                  <a:schemeClr val="tx2">
                    <a:lumMod val="40000"/>
                    <a:lumOff val="60000"/>
                  </a:schemeClr>
                </a:solidFill>
              </a:rPr>
              <a:t>: 0.495557 </a:t>
            </a:r>
          </a:p>
          <a:p>
            <a:r>
              <a:rPr lang="en-US" sz="1600" dirty="0">
                <a:solidFill>
                  <a:schemeClr val="tx2">
                    <a:lumMod val="40000"/>
                    <a:lumOff val="60000"/>
                  </a:schemeClr>
                </a:solidFill>
              </a:rPr>
              <a:t>Accommodates: 0.239997 </a:t>
            </a:r>
          </a:p>
          <a:p>
            <a:r>
              <a:rPr lang="en-US" sz="1600" dirty="0">
                <a:solidFill>
                  <a:schemeClr val="tx2">
                    <a:lumMod val="40000"/>
                    <a:lumOff val="60000"/>
                  </a:schemeClr>
                </a:solidFill>
              </a:rPr>
              <a:t>bedrooms: 0.225551 </a:t>
            </a:r>
          </a:p>
          <a:p>
            <a:r>
              <a:rPr lang="en-US" sz="1600" dirty="0">
                <a:solidFill>
                  <a:schemeClr val="tx2">
                    <a:lumMod val="40000"/>
                    <a:lumOff val="60000"/>
                  </a:schemeClr>
                </a:solidFill>
              </a:rPr>
              <a:t>bathrooms :0.213528</a:t>
            </a:r>
          </a:p>
        </p:txBody>
      </p:sp>
      <p:sp>
        <p:nvSpPr>
          <p:cNvPr id="6" name="Rectangle 5">
            <a:extLst>
              <a:ext uri="{FF2B5EF4-FFF2-40B4-BE49-F238E27FC236}">
                <a16:creationId xmlns:a16="http://schemas.microsoft.com/office/drawing/2014/main" id="{877219CB-1C99-EA41-AD0C-EB314B004BC5}"/>
              </a:ext>
            </a:extLst>
          </p:cNvPr>
          <p:cNvSpPr/>
          <p:nvPr/>
        </p:nvSpPr>
        <p:spPr>
          <a:xfrm>
            <a:off x="7557746" y="3064590"/>
            <a:ext cx="1746930" cy="105115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What a bust!</a:t>
            </a:r>
          </a:p>
          <a:p>
            <a:pPr algn="ctr"/>
            <a:r>
              <a:rPr lang="en-US" dirty="0">
                <a:solidFill>
                  <a:sysClr val="windowText" lastClr="000000"/>
                </a:solidFill>
              </a:rPr>
              <a:t>Too much data?</a:t>
            </a:r>
          </a:p>
        </p:txBody>
      </p:sp>
      <p:sp>
        <p:nvSpPr>
          <p:cNvPr id="7" name="TextBox 6">
            <a:extLst>
              <a:ext uri="{FF2B5EF4-FFF2-40B4-BE49-F238E27FC236}">
                <a16:creationId xmlns:a16="http://schemas.microsoft.com/office/drawing/2014/main" id="{65FFB7AE-9F27-B74A-B1D5-C87A392F3E2F}"/>
              </a:ext>
            </a:extLst>
          </p:cNvPr>
          <p:cNvSpPr txBox="1"/>
          <p:nvPr/>
        </p:nvSpPr>
        <p:spPr>
          <a:xfrm>
            <a:off x="6094412" y="1586020"/>
            <a:ext cx="5061707" cy="461665"/>
          </a:xfrm>
          <a:prstGeom prst="rect">
            <a:avLst/>
          </a:prstGeom>
          <a:noFill/>
        </p:spPr>
        <p:txBody>
          <a:bodyPr wrap="none" rtlCol="0">
            <a:spAutoFit/>
          </a:bodyPr>
          <a:lstStyle/>
          <a:p>
            <a:r>
              <a:rPr lang="en-US" sz="2400" dirty="0">
                <a:solidFill>
                  <a:srgbClr val="FF0000"/>
                </a:solidFill>
              </a:rPr>
              <a:t>Where’s the next Correlation Heatmap?</a:t>
            </a:r>
            <a:endParaRPr lang="en-US" dirty="0">
              <a:solidFill>
                <a:srgbClr val="FF0000"/>
              </a:solidFill>
            </a:endParaRPr>
          </a:p>
        </p:txBody>
      </p:sp>
    </p:spTree>
    <p:extLst>
      <p:ext uri="{BB962C8B-B14F-4D97-AF65-F5344CB8AC3E}">
        <p14:creationId xmlns:p14="http://schemas.microsoft.com/office/powerpoint/2010/main" val="3581499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1047</TotalTime>
  <Words>1212</Words>
  <Application>Microsoft Office PowerPoint</Application>
  <PresentationFormat>Widescreen</PresentationFormat>
  <Paragraphs>130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Helvetica Neue</vt:lpstr>
      <vt:lpstr>inherit</vt:lpstr>
      <vt:lpstr>Slack-Lato</vt:lpstr>
      <vt:lpstr>Tw Cen MT</vt:lpstr>
      <vt:lpstr>Wingdings</vt:lpstr>
      <vt:lpstr>Circuit</vt:lpstr>
      <vt:lpstr>Project 3 – Machine learning An Investigation of Airbnb Data &amp; Predicting Price</vt:lpstr>
      <vt:lpstr>Project Overview</vt:lpstr>
      <vt:lpstr>Analysis Methodology</vt:lpstr>
      <vt:lpstr>Tableau Data Preview Visualizations</vt:lpstr>
      <vt:lpstr>Macro view: What’s Going on in The Data Set?</vt:lpstr>
      <vt:lpstr>Initial Listings Data Research</vt:lpstr>
      <vt:lpstr>Stats Library </vt:lpstr>
      <vt:lpstr>Next Step:  Combine Listings and Reviews Data</vt:lpstr>
      <vt:lpstr>Other Attempted Data Transformation </vt:lpstr>
      <vt:lpstr>Price Prediction: Training Output   scoring suggests these are not the best training models for the data-set but RF is Better than Decision Tree   Next Step: Narrow down the data to improve predictability </vt:lpstr>
      <vt:lpstr>IMPROVING PREDICATIBILITY: Logistical Training Model </vt:lpstr>
      <vt:lpstr>Process USED</vt:lpstr>
      <vt:lpstr>Key Steps:</vt:lpstr>
      <vt:lpstr> Logistical training model</vt:lpstr>
      <vt:lpstr>Sentiment Matters</vt:lpstr>
      <vt:lpstr>PowerPoint Presentation</vt:lpstr>
      <vt:lpstr>PowerPoint Presentation</vt:lpstr>
      <vt:lpstr>Observations: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 Machine learning An Investigation of AirBNb Data &amp; Predicting PRice</dc:title>
  <dc:creator>Jenn Brockman</dc:creator>
  <cp:lastModifiedBy>Heather Barker</cp:lastModifiedBy>
  <cp:revision>16</cp:revision>
  <dcterms:created xsi:type="dcterms:W3CDTF">2020-01-10T04:17:22Z</dcterms:created>
  <dcterms:modified xsi:type="dcterms:W3CDTF">2020-01-11T20:55:21Z</dcterms:modified>
</cp:coreProperties>
</file>